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87ED77-0706-2C4B-B1CB-BF92026820BD}" v="2" dt="2026-02-17T23:19:44.50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25400" cap="flat">
              <a:solidFill>
                <a:schemeClr val="accent1">
                  <a:hueOff val="-12600000"/>
                  <a:satOff val="-40000"/>
                  <a:lumOff val="3921"/>
                </a:schemeClr>
              </a:solidFill>
              <a:prstDash val="solid"/>
              <a:round/>
            </a:ln>
          </a:left>
          <a:right>
            <a:ln w="25400" cap="flat">
              <a:solidFill>
                <a:schemeClr val="accent1">
                  <a:hueOff val="-12600000"/>
                  <a:satOff val="-40000"/>
                  <a:lumOff val="3921"/>
                </a:schemeClr>
              </a:solidFill>
              <a:prstDash val="solid"/>
              <a:round/>
            </a:ln>
          </a:right>
          <a:top>
            <a:ln w="25400" cap="flat">
              <a:solidFill>
                <a:schemeClr val="accent1">
                  <a:hueOff val="-12600000"/>
                  <a:satOff val="-40000"/>
                  <a:lumOff val="3921"/>
                </a:schemeClr>
              </a:solidFill>
              <a:prstDash val="solid"/>
              <a:round/>
            </a:ln>
          </a:top>
          <a:bottom>
            <a:ln w="25400" cap="flat">
              <a:solidFill>
                <a:schemeClr val="accent1">
                  <a:hueOff val="-12600000"/>
                  <a:satOff val="-40000"/>
                  <a:lumOff val="3921"/>
                </a:schemeClr>
              </a:solidFill>
              <a:prstDash val="solid"/>
              <a:round/>
            </a:ln>
          </a:bottom>
          <a:insideH>
            <a:ln w="25400" cap="flat">
              <a:solidFill>
                <a:schemeClr val="accent1">
                  <a:hueOff val="-12600000"/>
                  <a:satOff val="-40000"/>
                  <a:lumOff val="3921"/>
                </a:schemeClr>
              </a:solidFill>
              <a:prstDash val="solid"/>
              <a:round/>
            </a:ln>
          </a:insideH>
          <a:insideV>
            <a:ln w="25400" cap="flat">
              <a:solidFill>
                <a:schemeClr val="accent1">
                  <a:hueOff val="-12600000"/>
                  <a:satOff val="-40000"/>
                  <a:lumOff val="3921"/>
                </a:schemeClr>
              </a:solidFill>
              <a:prstDash val="solid"/>
              <a:round/>
            </a:ln>
          </a:insideV>
        </a:tcBdr>
        <a:fill>
          <a:solidFill>
            <a:srgbClr val="FAFBFD"/>
          </a:solidFill>
        </a:fill>
      </a:tcStyle>
    </a:wholeTbl>
    <a:band2H>
      <a:tcTxStyle/>
      <a:tcStyle>
        <a:tcBdr/>
        <a:fill>
          <a:solidFill>
            <a:srgbClr val="FCFDFE"/>
          </a:solidFill>
        </a:fill>
      </a:tcStyle>
    </a:band2H>
    <a:firstCol>
      <a:tcTxStyle b="on" i="off">
        <a:fontRef idx="minor">
          <a:schemeClr val="accent1">
            <a:hueOff val="-12600000"/>
            <a:satOff val="-40000"/>
            <a:lumOff val="3921"/>
          </a:schemeClr>
        </a:fontRef>
        <a:schemeClr val="accent1">
          <a:hueOff val="-12600000"/>
          <a:satOff val="-40000"/>
          <a:lumOff val="3921"/>
        </a:schemeClr>
      </a:tcTxStyle>
      <a:tcStyle>
        <a:tcBdr>
          <a:left>
            <a:ln w="25400" cap="flat">
              <a:solidFill>
                <a:schemeClr val="accent1">
                  <a:hueOff val="-12600000"/>
                  <a:satOff val="-40000"/>
                  <a:lumOff val="3921"/>
                </a:schemeClr>
              </a:solidFill>
              <a:prstDash val="solid"/>
              <a:round/>
            </a:ln>
          </a:left>
          <a:right>
            <a:ln w="25400" cap="flat">
              <a:solidFill>
                <a:schemeClr val="accent1">
                  <a:hueOff val="-12600000"/>
                  <a:satOff val="-40000"/>
                  <a:lumOff val="3921"/>
                </a:schemeClr>
              </a:solidFill>
              <a:prstDash val="solid"/>
              <a:round/>
            </a:ln>
          </a:right>
          <a:top>
            <a:ln w="25400" cap="flat">
              <a:solidFill>
                <a:schemeClr val="accent1">
                  <a:hueOff val="-12600000"/>
                  <a:satOff val="-40000"/>
                  <a:lumOff val="3921"/>
                </a:schemeClr>
              </a:solidFill>
              <a:prstDash val="solid"/>
              <a:round/>
            </a:ln>
          </a:top>
          <a:bottom>
            <a:ln w="25400" cap="flat">
              <a:solidFill>
                <a:schemeClr val="accent1">
                  <a:hueOff val="-12600000"/>
                  <a:satOff val="-40000"/>
                  <a:lumOff val="3921"/>
                </a:schemeClr>
              </a:solidFill>
              <a:prstDash val="solid"/>
              <a:round/>
            </a:ln>
          </a:bottom>
          <a:insideH>
            <a:ln w="25400" cap="flat">
              <a:solidFill>
                <a:schemeClr val="accent1">
                  <a:hueOff val="-12600000"/>
                  <a:satOff val="-40000"/>
                  <a:lumOff val="3921"/>
                </a:schemeClr>
              </a:solidFill>
              <a:prstDash val="solid"/>
              <a:round/>
            </a:ln>
          </a:insideH>
          <a:insideV>
            <a:ln w="25400" cap="flat">
              <a:solidFill>
                <a:schemeClr val="accent1">
                  <a:hueOff val="-12600000"/>
                  <a:satOff val="-40000"/>
                  <a:lumOff val="3921"/>
                </a:schemeClr>
              </a:solidFill>
              <a:prstDash val="solid"/>
              <a:round/>
            </a:ln>
          </a:insideV>
        </a:tcBdr>
        <a:fill>
          <a:solidFill>
            <a:schemeClr val="accent1"/>
          </a:solidFill>
        </a:fill>
      </a:tcStyle>
    </a:firstCol>
    <a:lastRow>
      <a:tcTxStyle b="on" i="off">
        <a:fontRef idx="minor">
          <a:schemeClr val="accent1">
            <a:hueOff val="-12600000"/>
            <a:satOff val="-40000"/>
            <a:lumOff val="3921"/>
          </a:schemeClr>
        </a:fontRef>
        <a:schemeClr val="accent1">
          <a:hueOff val="-12600000"/>
          <a:satOff val="-40000"/>
          <a:lumOff val="3921"/>
        </a:schemeClr>
      </a:tcTxStyle>
      <a:tcStyle>
        <a:tcBdr>
          <a:left>
            <a:ln w="25400" cap="flat">
              <a:solidFill>
                <a:schemeClr val="accent1">
                  <a:hueOff val="-12600000"/>
                  <a:satOff val="-40000"/>
                  <a:lumOff val="3921"/>
                </a:schemeClr>
              </a:solidFill>
              <a:prstDash val="solid"/>
              <a:round/>
            </a:ln>
          </a:left>
          <a:right>
            <a:ln w="25400" cap="flat">
              <a:solidFill>
                <a:schemeClr val="accent1">
                  <a:hueOff val="-12600000"/>
                  <a:satOff val="-40000"/>
                  <a:lumOff val="3921"/>
                </a:schemeClr>
              </a:solidFill>
              <a:prstDash val="solid"/>
              <a:round/>
            </a:ln>
          </a:right>
          <a:top>
            <a:ln w="76200" cap="flat">
              <a:solidFill>
                <a:schemeClr val="accent1">
                  <a:hueOff val="-12600000"/>
                  <a:satOff val="-40000"/>
                  <a:lumOff val="3921"/>
                </a:schemeClr>
              </a:solidFill>
              <a:prstDash val="solid"/>
              <a:round/>
            </a:ln>
          </a:top>
          <a:bottom>
            <a:ln w="25400" cap="flat">
              <a:solidFill>
                <a:schemeClr val="accent1">
                  <a:hueOff val="-12600000"/>
                  <a:satOff val="-40000"/>
                  <a:lumOff val="3921"/>
                </a:schemeClr>
              </a:solidFill>
              <a:prstDash val="solid"/>
              <a:round/>
            </a:ln>
          </a:bottom>
          <a:insideH>
            <a:ln w="25400" cap="flat">
              <a:solidFill>
                <a:schemeClr val="accent1">
                  <a:hueOff val="-12600000"/>
                  <a:satOff val="-40000"/>
                  <a:lumOff val="3921"/>
                </a:schemeClr>
              </a:solidFill>
              <a:prstDash val="solid"/>
              <a:round/>
            </a:ln>
          </a:insideH>
          <a:insideV>
            <a:ln w="25400" cap="flat">
              <a:solidFill>
                <a:schemeClr val="accent1">
                  <a:hueOff val="-12600000"/>
                  <a:satOff val="-40000"/>
                  <a:lumOff val="3921"/>
                </a:schemeClr>
              </a:solidFill>
              <a:prstDash val="solid"/>
              <a:round/>
            </a:ln>
          </a:insideV>
        </a:tcBdr>
        <a:fill>
          <a:solidFill>
            <a:schemeClr val="accent1"/>
          </a:solidFill>
        </a:fill>
      </a:tcStyle>
    </a:lastRow>
    <a:firstRow>
      <a:tcTxStyle b="on" i="off">
        <a:fontRef idx="minor">
          <a:schemeClr val="accent1">
            <a:hueOff val="-12600000"/>
            <a:satOff val="-40000"/>
            <a:lumOff val="3921"/>
          </a:schemeClr>
        </a:fontRef>
        <a:schemeClr val="accent1">
          <a:hueOff val="-12600000"/>
          <a:satOff val="-40000"/>
          <a:lumOff val="3921"/>
        </a:schemeClr>
      </a:tcTxStyle>
      <a:tcStyle>
        <a:tcBdr>
          <a:left>
            <a:ln w="25400" cap="flat">
              <a:solidFill>
                <a:schemeClr val="accent1">
                  <a:hueOff val="-12600000"/>
                  <a:satOff val="-40000"/>
                  <a:lumOff val="3921"/>
                </a:schemeClr>
              </a:solidFill>
              <a:prstDash val="solid"/>
              <a:round/>
            </a:ln>
          </a:left>
          <a:right>
            <a:ln w="25400" cap="flat">
              <a:solidFill>
                <a:schemeClr val="accent1">
                  <a:hueOff val="-12600000"/>
                  <a:satOff val="-40000"/>
                  <a:lumOff val="3921"/>
                </a:schemeClr>
              </a:solidFill>
              <a:prstDash val="solid"/>
              <a:round/>
            </a:ln>
          </a:right>
          <a:top>
            <a:ln w="25400" cap="flat">
              <a:solidFill>
                <a:schemeClr val="accent1">
                  <a:hueOff val="-12600000"/>
                  <a:satOff val="-40000"/>
                  <a:lumOff val="3921"/>
                </a:schemeClr>
              </a:solidFill>
              <a:prstDash val="solid"/>
              <a:round/>
            </a:ln>
          </a:top>
          <a:bottom>
            <a:ln w="76200" cap="flat">
              <a:solidFill>
                <a:schemeClr val="accent1">
                  <a:hueOff val="-12600000"/>
                  <a:satOff val="-40000"/>
                  <a:lumOff val="3921"/>
                </a:schemeClr>
              </a:solidFill>
              <a:prstDash val="solid"/>
              <a:round/>
            </a:ln>
          </a:bottom>
          <a:insideH>
            <a:ln w="25400" cap="flat">
              <a:solidFill>
                <a:schemeClr val="accent1">
                  <a:hueOff val="-12600000"/>
                  <a:satOff val="-40000"/>
                  <a:lumOff val="3921"/>
                </a:schemeClr>
              </a:solidFill>
              <a:prstDash val="solid"/>
              <a:round/>
            </a:ln>
          </a:insideH>
          <a:insideV>
            <a:ln w="25400" cap="flat">
              <a:solidFill>
                <a:schemeClr val="accent1">
                  <a:hueOff val="-12600000"/>
                  <a:satOff val="-40000"/>
                  <a:lumOff val="3921"/>
                </a:schemeClr>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25400" cap="flat">
              <a:solidFill>
                <a:schemeClr val="accent1">
                  <a:hueOff val="-12600000"/>
                  <a:satOff val="-40000"/>
                  <a:lumOff val="3921"/>
                </a:schemeClr>
              </a:solidFill>
              <a:prstDash val="solid"/>
              <a:round/>
            </a:ln>
          </a:left>
          <a:right>
            <a:ln w="25400" cap="flat">
              <a:solidFill>
                <a:schemeClr val="accent1">
                  <a:hueOff val="-12600000"/>
                  <a:satOff val="-40000"/>
                  <a:lumOff val="3921"/>
                </a:schemeClr>
              </a:solidFill>
              <a:prstDash val="solid"/>
              <a:round/>
            </a:ln>
          </a:right>
          <a:top>
            <a:ln w="25400" cap="flat">
              <a:solidFill>
                <a:schemeClr val="accent1">
                  <a:hueOff val="-12600000"/>
                  <a:satOff val="-40000"/>
                  <a:lumOff val="3921"/>
                </a:schemeClr>
              </a:solidFill>
              <a:prstDash val="solid"/>
              <a:round/>
            </a:ln>
          </a:top>
          <a:bottom>
            <a:ln w="25400" cap="flat">
              <a:solidFill>
                <a:schemeClr val="accent1">
                  <a:hueOff val="-12600000"/>
                  <a:satOff val="-40000"/>
                  <a:lumOff val="3921"/>
                </a:schemeClr>
              </a:solidFill>
              <a:prstDash val="solid"/>
              <a:round/>
            </a:ln>
          </a:bottom>
          <a:insideH>
            <a:ln w="25400" cap="flat">
              <a:solidFill>
                <a:schemeClr val="accent1">
                  <a:hueOff val="-12600000"/>
                  <a:satOff val="-40000"/>
                  <a:lumOff val="3921"/>
                </a:schemeClr>
              </a:solidFill>
              <a:prstDash val="solid"/>
              <a:round/>
            </a:ln>
          </a:insideH>
          <a:insideV>
            <a:ln w="25400" cap="flat">
              <a:solidFill>
                <a:schemeClr val="accent1">
                  <a:hueOff val="-12600000"/>
                  <a:satOff val="-40000"/>
                  <a:lumOff val="3921"/>
                </a:schemeClr>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chemeClr val="accent1">
            <a:hueOff val="-12600000"/>
            <a:satOff val="-40000"/>
            <a:lumOff val="3921"/>
          </a:schemeClr>
        </a:fontRef>
        <a:schemeClr val="accent1">
          <a:hueOff val="-12600000"/>
          <a:satOff val="-40000"/>
          <a:lumOff val="3921"/>
        </a:schemeClr>
      </a:tcTxStyle>
      <a:tcStyle>
        <a:tcBdr>
          <a:left>
            <a:ln w="25400" cap="flat">
              <a:solidFill>
                <a:schemeClr val="accent1">
                  <a:hueOff val="-12600000"/>
                  <a:satOff val="-40000"/>
                  <a:lumOff val="3921"/>
                </a:schemeClr>
              </a:solidFill>
              <a:prstDash val="solid"/>
              <a:round/>
            </a:ln>
          </a:left>
          <a:right>
            <a:ln w="25400" cap="flat">
              <a:solidFill>
                <a:schemeClr val="accent1">
                  <a:hueOff val="-12600000"/>
                  <a:satOff val="-40000"/>
                  <a:lumOff val="3921"/>
                </a:schemeClr>
              </a:solidFill>
              <a:prstDash val="solid"/>
              <a:round/>
            </a:ln>
          </a:right>
          <a:top>
            <a:ln w="25400" cap="flat">
              <a:solidFill>
                <a:schemeClr val="accent1">
                  <a:hueOff val="-12600000"/>
                  <a:satOff val="-40000"/>
                  <a:lumOff val="3921"/>
                </a:schemeClr>
              </a:solidFill>
              <a:prstDash val="solid"/>
              <a:round/>
            </a:ln>
          </a:top>
          <a:bottom>
            <a:ln w="25400" cap="flat">
              <a:solidFill>
                <a:schemeClr val="accent1">
                  <a:hueOff val="-12600000"/>
                  <a:satOff val="-40000"/>
                  <a:lumOff val="3921"/>
                </a:schemeClr>
              </a:solidFill>
              <a:prstDash val="solid"/>
              <a:round/>
            </a:ln>
          </a:bottom>
          <a:insideH>
            <a:ln w="25400" cap="flat">
              <a:solidFill>
                <a:schemeClr val="accent1">
                  <a:hueOff val="-12600000"/>
                  <a:satOff val="-40000"/>
                  <a:lumOff val="3921"/>
                </a:schemeClr>
              </a:solidFill>
              <a:prstDash val="solid"/>
              <a:round/>
            </a:ln>
          </a:insideH>
          <a:insideV>
            <a:ln w="25400" cap="flat">
              <a:solidFill>
                <a:schemeClr val="accent1">
                  <a:hueOff val="-12600000"/>
                  <a:satOff val="-40000"/>
                  <a:lumOff val="3921"/>
                </a:schemeClr>
              </a:solidFill>
              <a:prstDash val="solid"/>
              <a:round/>
            </a:ln>
          </a:insideV>
        </a:tcBdr>
        <a:fill>
          <a:solidFill>
            <a:schemeClr val="accent3"/>
          </a:solidFill>
        </a:fill>
      </a:tcStyle>
    </a:firstCol>
    <a:lastRow>
      <a:tcTxStyle b="on" i="off">
        <a:fontRef idx="minor">
          <a:schemeClr val="accent1">
            <a:hueOff val="-12600000"/>
            <a:satOff val="-40000"/>
            <a:lumOff val="3921"/>
          </a:schemeClr>
        </a:fontRef>
        <a:schemeClr val="accent1">
          <a:hueOff val="-12600000"/>
          <a:satOff val="-40000"/>
          <a:lumOff val="3921"/>
        </a:schemeClr>
      </a:tcTxStyle>
      <a:tcStyle>
        <a:tcBdr>
          <a:left>
            <a:ln w="25400" cap="flat">
              <a:solidFill>
                <a:schemeClr val="accent1">
                  <a:hueOff val="-12600000"/>
                  <a:satOff val="-40000"/>
                  <a:lumOff val="3921"/>
                </a:schemeClr>
              </a:solidFill>
              <a:prstDash val="solid"/>
              <a:round/>
            </a:ln>
          </a:left>
          <a:right>
            <a:ln w="25400" cap="flat">
              <a:solidFill>
                <a:schemeClr val="accent1">
                  <a:hueOff val="-12600000"/>
                  <a:satOff val="-40000"/>
                  <a:lumOff val="3921"/>
                </a:schemeClr>
              </a:solidFill>
              <a:prstDash val="solid"/>
              <a:round/>
            </a:ln>
          </a:right>
          <a:top>
            <a:ln w="76200" cap="flat">
              <a:solidFill>
                <a:schemeClr val="accent1">
                  <a:hueOff val="-12600000"/>
                  <a:satOff val="-40000"/>
                  <a:lumOff val="3921"/>
                </a:schemeClr>
              </a:solidFill>
              <a:prstDash val="solid"/>
              <a:round/>
            </a:ln>
          </a:top>
          <a:bottom>
            <a:ln w="25400" cap="flat">
              <a:solidFill>
                <a:schemeClr val="accent1">
                  <a:hueOff val="-12600000"/>
                  <a:satOff val="-40000"/>
                  <a:lumOff val="3921"/>
                </a:schemeClr>
              </a:solidFill>
              <a:prstDash val="solid"/>
              <a:round/>
            </a:ln>
          </a:bottom>
          <a:insideH>
            <a:ln w="25400" cap="flat">
              <a:solidFill>
                <a:schemeClr val="accent1">
                  <a:hueOff val="-12600000"/>
                  <a:satOff val="-40000"/>
                  <a:lumOff val="3921"/>
                </a:schemeClr>
              </a:solidFill>
              <a:prstDash val="solid"/>
              <a:round/>
            </a:ln>
          </a:insideH>
          <a:insideV>
            <a:ln w="25400" cap="flat">
              <a:solidFill>
                <a:schemeClr val="accent1">
                  <a:hueOff val="-12600000"/>
                  <a:satOff val="-40000"/>
                  <a:lumOff val="3921"/>
                </a:schemeClr>
              </a:solidFill>
              <a:prstDash val="solid"/>
              <a:round/>
            </a:ln>
          </a:insideV>
        </a:tcBdr>
        <a:fill>
          <a:solidFill>
            <a:schemeClr val="accent3"/>
          </a:solidFill>
        </a:fill>
      </a:tcStyle>
    </a:lastRow>
    <a:firstRow>
      <a:tcTxStyle b="on" i="off">
        <a:fontRef idx="minor">
          <a:schemeClr val="accent1">
            <a:hueOff val="-12600000"/>
            <a:satOff val="-40000"/>
            <a:lumOff val="3921"/>
          </a:schemeClr>
        </a:fontRef>
        <a:schemeClr val="accent1">
          <a:hueOff val="-12600000"/>
          <a:satOff val="-40000"/>
          <a:lumOff val="3921"/>
        </a:schemeClr>
      </a:tcTxStyle>
      <a:tcStyle>
        <a:tcBdr>
          <a:left>
            <a:ln w="25400" cap="flat">
              <a:solidFill>
                <a:schemeClr val="accent1">
                  <a:hueOff val="-12600000"/>
                  <a:satOff val="-40000"/>
                  <a:lumOff val="3921"/>
                </a:schemeClr>
              </a:solidFill>
              <a:prstDash val="solid"/>
              <a:round/>
            </a:ln>
          </a:left>
          <a:right>
            <a:ln w="25400" cap="flat">
              <a:solidFill>
                <a:schemeClr val="accent1">
                  <a:hueOff val="-12600000"/>
                  <a:satOff val="-40000"/>
                  <a:lumOff val="3921"/>
                </a:schemeClr>
              </a:solidFill>
              <a:prstDash val="solid"/>
              <a:round/>
            </a:ln>
          </a:right>
          <a:top>
            <a:ln w="25400" cap="flat">
              <a:solidFill>
                <a:schemeClr val="accent1">
                  <a:hueOff val="-12600000"/>
                  <a:satOff val="-40000"/>
                  <a:lumOff val="3921"/>
                </a:schemeClr>
              </a:solidFill>
              <a:prstDash val="solid"/>
              <a:round/>
            </a:ln>
          </a:top>
          <a:bottom>
            <a:ln w="76200" cap="flat">
              <a:solidFill>
                <a:schemeClr val="accent1">
                  <a:hueOff val="-12600000"/>
                  <a:satOff val="-40000"/>
                  <a:lumOff val="3921"/>
                </a:schemeClr>
              </a:solidFill>
              <a:prstDash val="solid"/>
              <a:round/>
            </a:ln>
          </a:bottom>
          <a:insideH>
            <a:ln w="25400" cap="flat">
              <a:solidFill>
                <a:schemeClr val="accent1">
                  <a:hueOff val="-12600000"/>
                  <a:satOff val="-40000"/>
                  <a:lumOff val="3921"/>
                </a:schemeClr>
              </a:solidFill>
              <a:prstDash val="solid"/>
              <a:round/>
            </a:ln>
          </a:insideH>
          <a:insideV>
            <a:ln w="25400" cap="flat">
              <a:solidFill>
                <a:schemeClr val="accent1">
                  <a:hueOff val="-12600000"/>
                  <a:satOff val="-40000"/>
                  <a:lumOff val="3921"/>
                </a:schemeClr>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25400" cap="flat">
              <a:solidFill>
                <a:schemeClr val="accent1">
                  <a:hueOff val="-12600000"/>
                  <a:satOff val="-40000"/>
                  <a:lumOff val="3921"/>
                </a:schemeClr>
              </a:solidFill>
              <a:prstDash val="solid"/>
              <a:round/>
            </a:ln>
          </a:left>
          <a:right>
            <a:ln w="25400" cap="flat">
              <a:solidFill>
                <a:schemeClr val="accent1">
                  <a:hueOff val="-12600000"/>
                  <a:satOff val="-40000"/>
                  <a:lumOff val="3921"/>
                </a:schemeClr>
              </a:solidFill>
              <a:prstDash val="solid"/>
              <a:round/>
            </a:ln>
          </a:right>
          <a:top>
            <a:ln w="25400" cap="flat">
              <a:solidFill>
                <a:schemeClr val="accent1">
                  <a:hueOff val="-12600000"/>
                  <a:satOff val="-40000"/>
                  <a:lumOff val="3921"/>
                </a:schemeClr>
              </a:solidFill>
              <a:prstDash val="solid"/>
              <a:round/>
            </a:ln>
          </a:top>
          <a:bottom>
            <a:ln w="25400" cap="flat">
              <a:solidFill>
                <a:schemeClr val="accent1">
                  <a:hueOff val="-12600000"/>
                  <a:satOff val="-40000"/>
                  <a:lumOff val="3921"/>
                </a:schemeClr>
              </a:solidFill>
              <a:prstDash val="solid"/>
              <a:round/>
            </a:ln>
          </a:bottom>
          <a:insideH>
            <a:ln w="25400" cap="flat">
              <a:solidFill>
                <a:schemeClr val="accent1">
                  <a:hueOff val="-12600000"/>
                  <a:satOff val="-40000"/>
                  <a:lumOff val="3921"/>
                </a:schemeClr>
              </a:solidFill>
              <a:prstDash val="solid"/>
              <a:round/>
            </a:ln>
          </a:insideH>
          <a:insideV>
            <a:ln w="25400" cap="flat">
              <a:solidFill>
                <a:schemeClr val="accent1">
                  <a:hueOff val="-12600000"/>
                  <a:satOff val="-40000"/>
                  <a:lumOff val="3921"/>
                </a:schemeClr>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chemeClr val="accent1">
            <a:hueOff val="-12600000"/>
            <a:satOff val="-40000"/>
            <a:lumOff val="3921"/>
          </a:schemeClr>
        </a:fontRef>
        <a:schemeClr val="accent1">
          <a:hueOff val="-12600000"/>
          <a:satOff val="-40000"/>
          <a:lumOff val="3921"/>
        </a:schemeClr>
      </a:tcTxStyle>
      <a:tcStyle>
        <a:tcBdr>
          <a:left>
            <a:ln w="25400" cap="flat">
              <a:solidFill>
                <a:schemeClr val="accent1">
                  <a:hueOff val="-12600000"/>
                  <a:satOff val="-40000"/>
                  <a:lumOff val="3921"/>
                </a:schemeClr>
              </a:solidFill>
              <a:prstDash val="solid"/>
              <a:round/>
            </a:ln>
          </a:left>
          <a:right>
            <a:ln w="25400" cap="flat">
              <a:solidFill>
                <a:schemeClr val="accent1">
                  <a:hueOff val="-12600000"/>
                  <a:satOff val="-40000"/>
                  <a:lumOff val="3921"/>
                </a:schemeClr>
              </a:solidFill>
              <a:prstDash val="solid"/>
              <a:round/>
            </a:ln>
          </a:right>
          <a:top>
            <a:ln w="25400" cap="flat">
              <a:solidFill>
                <a:schemeClr val="accent1">
                  <a:hueOff val="-12600000"/>
                  <a:satOff val="-40000"/>
                  <a:lumOff val="3921"/>
                </a:schemeClr>
              </a:solidFill>
              <a:prstDash val="solid"/>
              <a:round/>
            </a:ln>
          </a:top>
          <a:bottom>
            <a:ln w="25400" cap="flat">
              <a:solidFill>
                <a:schemeClr val="accent1">
                  <a:hueOff val="-12600000"/>
                  <a:satOff val="-40000"/>
                  <a:lumOff val="3921"/>
                </a:schemeClr>
              </a:solidFill>
              <a:prstDash val="solid"/>
              <a:round/>
            </a:ln>
          </a:bottom>
          <a:insideH>
            <a:ln w="25400" cap="flat">
              <a:solidFill>
                <a:schemeClr val="accent1">
                  <a:hueOff val="-12600000"/>
                  <a:satOff val="-40000"/>
                  <a:lumOff val="3921"/>
                </a:schemeClr>
              </a:solidFill>
              <a:prstDash val="solid"/>
              <a:round/>
            </a:ln>
          </a:insideH>
          <a:insideV>
            <a:ln w="25400" cap="flat">
              <a:solidFill>
                <a:schemeClr val="accent1">
                  <a:hueOff val="-12600000"/>
                  <a:satOff val="-40000"/>
                  <a:lumOff val="3921"/>
                </a:schemeClr>
              </a:solidFill>
              <a:prstDash val="solid"/>
              <a:round/>
            </a:ln>
          </a:insideV>
        </a:tcBdr>
        <a:fill>
          <a:solidFill>
            <a:schemeClr val="accent6"/>
          </a:solidFill>
        </a:fill>
      </a:tcStyle>
    </a:firstCol>
    <a:lastRow>
      <a:tcTxStyle b="on" i="off">
        <a:fontRef idx="minor">
          <a:schemeClr val="accent1">
            <a:hueOff val="-12600000"/>
            <a:satOff val="-40000"/>
            <a:lumOff val="3921"/>
          </a:schemeClr>
        </a:fontRef>
        <a:schemeClr val="accent1">
          <a:hueOff val="-12600000"/>
          <a:satOff val="-40000"/>
          <a:lumOff val="3921"/>
        </a:schemeClr>
      </a:tcTxStyle>
      <a:tcStyle>
        <a:tcBdr>
          <a:left>
            <a:ln w="25400" cap="flat">
              <a:solidFill>
                <a:schemeClr val="accent1">
                  <a:hueOff val="-12600000"/>
                  <a:satOff val="-40000"/>
                  <a:lumOff val="3921"/>
                </a:schemeClr>
              </a:solidFill>
              <a:prstDash val="solid"/>
              <a:round/>
            </a:ln>
          </a:left>
          <a:right>
            <a:ln w="25400" cap="flat">
              <a:solidFill>
                <a:schemeClr val="accent1">
                  <a:hueOff val="-12600000"/>
                  <a:satOff val="-40000"/>
                  <a:lumOff val="3921"/>
                </a:schemeClr>
              </a:solidFill>
              <a:prstDash val="solid"/>
              <a:round/>
            </a:ln>
          </a:right>
          <a:top>
            <a:ln w="76200" cap="flat">
              <a:solidFill>
                <a:schemeClr val="accent1">
                  <a:hueOff val="-12600000"/>
                  <a:satOff val="-40000"/>
                  <a:lumOff val="3921"/>
                </a:schemeClr>
              </a:solidFill>
              <a:prstDash val="solid"/>
              <a:round/>
            </a:ln>
          </a:top>
          <a:bottom>
            <a:ln w="25400" cap="flat">
              <a:solidFill>
                <a:schemeClr val="accent1">
                  <a:hueOff val="-12600000"/>
                  <a:satOff val="-40000"/>
                  <a:lumOff val="3921"/>
                </a:schemeClr>
              </a:solidFill>
              <a:prstDash val="solid"/>
              <a:round/>
            </a:ln>
          </a:bottom>
          <a:insideH>
            <a:ln w="25400" cap="flat">
              <a:solidFill>
                <a:schemeClr val="accent1">
                  <a:hueOff val="-12600000"/>
                  <a:satOff val="-40000"/>
                  <a:lumOff val="3921"/>
                </a:schemeClr>
              </a:solidFill>
              <a:prstDash val="solid"/>
              <a:round/>
            </a:ln>
          </a:insideH>
          <a:insideV>
            <a:ln w="25400" cap="flat">
              <a:solidFill>
                <a:schemeClr val="accent1">
                  <a:hueOff val="-12600000"/>
                  <a:satOff val="-40000"/>
                  <a:lumOff val="3921"/>
                </a:schemeClr>
              </a:solidFill>
              <a:prstDash val="solid"/>
              <a:round/>
            </a:ln>
          </a:insideV>
        </a:tcBdr>
        <a:fill>
          <a:solidFill>
            <a:schemeClr val="accent6"/>
          </a:solidFill>
        </a:fill>
      </a:tcStyle>
    </a:lastRow>
    <a:firstRow>
      <a:tcTxStyle b="on" i="off">
        <a:fontRef idx="minor">
          <a:schemeClr val="accent1">
            <a:hueOff val="-12600000"/>
            <a:satOff val="-40000"/>
            <a:lumOff val="3921"/>
          </a:schemeClr>
        </a:fontRef>
        <a:schemeClr val="accent1">
          <a:hueOff val="-12600000"/>
          <a:satOff val="-40000"/>
          <a:lumOff val="3921"/>
        </a:schemeClr>
      </a:tcTxStyle>
      <a:tcStyle>
        <a:tcBdr>
          <a:left>
            <a:ln w="25400" cap="flat">
              <a:solidFill>
                <a:schemeClr val="accent1">
                  <a:hueOff val="-12600000"/>
                  <a:satOff val="-40000"/>
                  <a:lumOff val="3921"/>
                </a:schemeClr>
              </a:solidFill>
              <a:prstDash val="solid"/>
              <a:round/>
            </a:ln>
          </a:left>
          <a:right>
            <a:ln w="25400" cap="flat">
              <a:solidFill>
                <a:schemeClr val="accent1">
                  <a:hueOff val="-12600000"/>
                  <a:satOff val="-40000"/>
                  <a:lumOff val="3921"/>
                </a:schemeClr>
              </a:solidFill>
              <a:prstDash val="solid"/>
              <a:round/>
            </a:ln>
          </a:right>
          <a:top>
            <a:ln w="25400" cap="flat">
              <a:solidFill>
                <a:schemeClr val="accent1">
                  <a:hueOff val="-12600000"/>
                  <a:satOff val="-40000"/>
                  <a:lumOff val="3921"/>
                </a:schemeClr>
              </a:solidFill>
              <a:prstDash val="solid"/>
              <a:round/>
            </a:ln>
          </a:top>
          <a:bottom>
            <a:ln w="76200" cap="flat">
              <a:solidFill>
                <a:schemeClr val="accent1">
                  <a:hueOff val="-12600000"/>
                  <a:satOff val="-40000"/>
                  <a:lumOff val="3921"/>
                </a:schemeClr>
              </a:solidFill>
              <a:prstDash val="solid"/>
              <a:round/>
            </a:ln>
          </a:bottom>
          <a:insideH>
            <a:ln w="25400" cap="flat">
              <a:solidFill>
                <a:schemeClr val="accent1">
                  <a:hueOff val="-12600000"/>
                  <a:satOff val="-40000"/>
                  <a:lumOff val="3921"/>
                </a:schemeClr>
              </a:solidFill>
              <a:prstDash val="solid"/>
              <a:round/>
            </a:ln>
          </a:insideH>
          <a:insideV>
            <a:ln w="25400" cap="flat">
              <a:solidFill>
                <a:schemeClr val="accent1">
                  <a:hueOff val="-12600000"/>
                  <a:satOff val="-40000"/>
                  <a:lumOff val="3921"/>
                </a:schemeClr>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chemeClr val="accent1">
              <a:hueOff val="-12600000"/>
              <a:satOff val="-40000"/>
              <a:lumOff val="3921"/>
            </a:schemeClr>
          </a:solidFill>
        </a:fill>
      </a:tcStyle>
    </a:band2H>
    <a:firstCol>
      <a:tcTxStyle b="on" i="off">
        <a:fontRef idx="minor">
          <a:schemeClr val="accent1">
            <a:hueOff val="-12600000"/>
            <a:satOff val="-40000"/>
            <a:lumOff val="3921"/>
          </a:schemeClr>
        </a:fontRef>
        <a:schemeClr val="accent1">
          <a:hueOff val="-12600000"/>
          <a:satOff val="-40000"/>
          <a:lumOff val="3921"/>
        </a:schemeClr>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in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hueOff val="-12600000"/>
              <a:satOff val="-40000"/>
              <a:lumOff val="3921"/>
            </a:schemeClr>
          </a:solidFill>
        </a:fill>
      </a:tcStyle>
    </a:lastRow>
    <a:firstRow>
      <a:tcTxStyle b="on" i="off">
        <a:fontRef idx="minor">
          <a:schemeClr val="accent1">
            <a:hueOff val="-12600000"/>
            <a:satOff val="-40000"/>
            <a:lumOff val="3921"/>
          </a:schemeClr>
        </a:fontRef>
        <a:schemeClr val="accent1">
          <a:hueOff val="-12600000"/>
          <a:satOff val="-40000"/>
          <a:lumOff val="3921"/>
        </a:schemeClr>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25400" cap="flat">
              <a:solidFill>
                <a:schemeClr val="accent1">
                  <a:hueOff val="-12600000"/>
                  <a:satOff val="-40000"/>
                  <a:lumOff val="3921"/>
                </a:schemeClr>
              </a:solidFill>
              <a:prstDash val="solid"/>
              <a:round/>
            </a:ln>
          </a:left>
          <a:right>
            <a:ln w="25400" cap="flat">
              <a:solidFill>
                <a:schemeClr val="accent1">
                  <a:hueOff val="-12600000"/>
                  <a:satOff val="-40000"/>
                  <a:lumOff val="3921"/>
                </a:schemeClr>
              </a:solidFill>
              <a:prstDash val="solid"/>
              <a:round/>
            </a:ln>
          </a:right>
          <a:top>
            <a:ln w="25400" cap="flat">
              <a:solidFill>
                <a:schemeClr val="accent1">
                  <a:hueOff val="-12600000"/>
                  <a:satOff val="-40000"/>
                  <a:lumOff val="3921"/>
                </a:schemeClr>
              </a:solidFill>
              <a:prstDash val="solid"/>
              <a:round/>
            </a:ln>
          </a:top>
          <a:bottom>
            <a:ln w="25400" cap="flat">
              <a:solidFill>
                <a:schemeClr val="accent1">
                  <a:hueOff val="-12600000"/>
                  <a:satOff val="-40000"/>
                  <a:lumOff val="3921"/>
                </a:schemeClr>
              </a:solidFill>
              <a:prstDash val="solid"/>
              <a:round/>
            </a:ln>
          </a:bottom>
          <a:insideH>
            <a:ln w="25400" cap="flat">
              <a:solidFill>
                <a:schemeClr val="accent1">
                  <a:hueOff val="-12600000"/>
                  <a:satOff val="-40000"/>
                  <a:lumOff val="3921"/>
                </a:schemeClr>
              </a:solidFill>
              <a:prstDash val="solid"/>
              <a:round/>
            </a:ln>
          </a:insideH>
          <a:insideV>
            <a:ln w="25400" cap="flat">
              <a:solidFill>
                <a:schemeClr val="accent1">
                  <a:hueOff val="-12600000"/>
                  <a:satOff val="-40000"/>
                  <a:lumOff val="3921"/>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chemeClr val="accent1">
            <a:hueOff val="-12600000"/>
            <a:satOff val="-40000"/>
            <a:lumOff val="3921"/>
          </a:schemeClr>
        </a:fontRef>
        <a:schemeClr val="accent1">
          <a:hueOff val="-12600000"/>
          <a:satOff val="-40000"/>
          <a:lumOff val="3921"/>
        </a:schemeClr>
      </a:tcTxStyle>
      <a:tcStyle>
        <a:tcBdr>
          <a:left>
            <a:ln w="25400" cap="flat">
              <a:solidFill>
                <a:schemeClr val="accent1">
                  <a:hueOff val="-12600000"/>
                  <a:satOff val="-40000"/>
                  <a:lumOff val="3921"/>
                </a:schemeClr>
              </a:solidFill>
              <a:prstDash val="solid"/>
              <a:round/>
            </a:ln>
          </a:left>
          <a:right>
            <a:ln w="25400" cap="flat">
              <a:solidFill>
                <a:schemeClr val="accent1">
                  <a:hueOff val="-12600000"/>
                  <a:satOff val="-40000"/>
                  <a:lumOff val="3921"/>
                </a:schemeClr>
              </a:solidFill>
              <a:prstDash val="solid"/>
              <a:round/>
            </a:ln>
          </a:right>
          <a:top>
            <a:ln w="25400" cap="flat">
              <a:solidFill>
                <a:schemeClr val="accent1">
                  <a:hueOff val="-12600000"/>
                  <a:satOff val="-40000"/>
                  <a:lumOff val="3921"/>
                </a:schemeClr>
              </a:solidFill>
              <a:prstDash val="solid"/>
              <a:round/>
            </a:ln>
          </a:top>
          <a:bottom>
            <a:ln w="25400" cap="flat">
              <a:solidFill>
                <a:schemeClr val="accent1">
                  <a:hueOff val="-12600000"/>
                  <a:satOff val="-40000"/>
                  <a:lumOff val="3921"/>
                </a:schemeClr>
              </a:solidFill>
              <a:prstDash val="solid"/>
              <a:round/>
            </a:ln>
          </a:bottom>
          <a:insideH>
            <a:ln w="25400" cap="flat">
              <a:solidFill>
                <a:schemeClr val="accent1">
                  <a:hueOff val="-12600000"/>
                  <a:satOff val="-40000"/>
                  <a:lumOff val="3921"/>
                </a:schemeClr>
              </a:solidFill>
              <a:prstDash val="solid"/>
              <a:round/>
            </a:ln>
          </a:insideH>
          <a:insideV>
            <a:ln w="25400" cap="flat">
              <a:solidFill>
                <a:schemeClr val="accent1">
                  <a:hueOff val="-12600000"/>
                  <a:satOff val="-40000"/>
                  <a:lumOff val="3921"/>
                </a:schemeClr>
              </a:solidFill>
              <a:prstDash val="solid"/>
              <a:round/>
            </a:ln>
          </a:insideV>
        </a:tcBdr>
        <a:fill>
          <a:solidFill>
            <a:srgbClr val="000000"/>
          </a:solidFill>
        </a:fill>
      </a:tcStyle>
    </a:firstCol>
    <a:lastRow>
      <a:tcTxStyle b="on" i="off">
        <a:fontRef idx="minor">
          <a:schemeClr val="accent1">
            <a:hueOff val="-12600000"/>
            <a:satOff val="-40000"/>
            <a:lumOff val="3921"/>
          </a:schemeClr>
        </a:fontRef>
        <a:schemeClr val="accent1">
          <a:hueOff val="-12600000"/>
          <a:satOff val="-40000"/>
          <a:lumOff val="3921"/>
        </a:schemeClr>
      </a:tcTxStyle>
      <a:tcStyle>
        <a:tcBdr>
          <a:left>
            <a:ln w="25400" cap="flat">
              <a:solidFill>
                <a:schemeClr val="accent1">
                  <a:hueOff val="-12600000"/>
                  <a:satOff val="-40000"/>
                  <a:lumOff val="3921"/>
                </a:schemeClr>
              </a:solidFill>
              <a:prstDash val="solid"/>
              <a:round/>
            </a:ln>
          </a:left>
          <a:right>
            <a:ln w="25400" cap="flat">
              <a:solidFill>
                <a:schemeClr val="accent1">
                  <a:hueOff val="-12600000"/>
                  <a:satOff val="-40000"/>
                  <a:lumOff val="3921"/>
                </a:schemeClr>
              </a:solidFill>
              <a:prstDash val="solid"/>
              <a:round/>
            </a:ln>
          </a:right>
          <a:top>
            <a:ln w="76200" cap="flat">
              <a:solidFill>
                <a:schemeClr val="accent1">
                  <a:hueOff val="-12600000"/>
                  <a:satOff val="-40000"/>
                  <a:lumOff val="3921"/>
                </a:schemeClr>
              </a:solidFill>
              <a:prstDash val="solid"/>
              <a:round/>
            </a:ln>
          </a:top>
          <a:bottom>
            <a:ln w="25400" cap="flat">
              <a:solidFill>
                <a:schemeClr val="accent1">
                  <a:hueOff val="-12600000"/>
                  <a:satOff val="-40000"/>
                  <a:lumOff val="3921"/>
                </a:schemeClr>
              </a:solidFill>
              <a:prstDash val="solid"/>
              <a:round/>
            </a:ln>
          </a:bottom>
          <a:insideH>
            <a:ln w="25400" cap="flat">
              <a:solidFill>
                <a:schemeClr val="accent1">
                  <a:hueOff val="-12600000"/>
                  <a:satOff val="-40000"/>
                  <a:lumOff val="3921"/>
                </a:schemeClr>
              </a:solidFill>
              <a:prstDash val="solid"/>
              <a:round/>
            </a:ln>
          </a:insideH>
          <a:insideV>
            <a:ln w="25400" cap="flat">
              <a:solidFill>
                <a:schemeClr val="accent1">
                  <a:hueOff val="-12600000"/>
                  <a:satOff val="-40000"/>
                  <a:lumOff val="3921"/>
                </a:schemeClr>
              </a:solidFill>
              <a:prstDash val="solid"/>
              <a:round/>
            </a:ln>
          </a:insideV>
        </a:tcBdr>
        <a:fill>
          <a:solidFill>
            <a:srgbClr val="000000"/>
          </a:solidFill>
        </a:fill>
      </a:tcStyle>
    </a:lastRow>
    <a:firstRow>
      <a:tcTxStyle b="on" i="off">
        <a:fontRef idx="minor">
          <a:schemeClr val="accent1">
            <a:hueOff val="-12600000"/>
            <a:satOff val="-40000"/>
            <a:lumOff val="3921"/>
          </a:schemeClr>
        </a:fontRef>
        <a:schemeClr val="accent1">
          <a:hueOff val="-12600000"/>
          <a:satOff val="-40000"/>
          <a:lumOff val="3921"/>
        </a:schemeClr>
      </a:tcTxStyle>
      <a:tcStyle>
        <a:tcBdr>
          <a:left>
            <a:ln w="25400" cap="flat">
              <a:solidFill>
                <a:schemeClr val="accent1">
                  <a:hueOff val="-12600000"/>
                  <a:satOff val="-40000"/>
                  <a:lumOff val="3921"/>
                </a:schemeClr>
              </a:solidFill>
              <a:prstDash val="solid"/>
              <a:round/>
            </a:ln>
          </a:left>
          <a:right>
            <a:ln w="25400" cap="flat">
              <a:solidFill>
                <a:schemeClr val="accent1">
                  <a:hueOff val="-12600000"/>
                  <a:satOff val="-40000"/>
                  <a:lumOff val="3921"/>
                </a:schemeClr>
              </a:solidFill>
              <a:prstDash val="solid"/>
              <a:round/>
            </a:ln>
          </a:right>
          <a:top>
            <a:ln w="25400" cap="flat">
              <a:solidFill>
                <a:schemeClr val="accent1">
                  <a:hueOff val="-12600000"/>
                  <a:satOff val="-40000"/>
                  <a:lumOff val="3921"/>
                </a:schemeClr>
              </a:solidFill>
              <a:prstDash val="solid"/>
              <a:round/>
            </a:ln>
          </a:top>
          <a:bottom>
            <a:ln w="76200" cap="flat">
              <a:solidFill>
                <a:schemeClr val="accent1">
                  <a:hueOff val="-12600000"/>
                  <a:satOff val="-40000"/>
                  <a:lumOff val="3921"/>
                </a:schemeClr>
              </a:solidFill>
              <a:prstDash val="solid"/>
              <a:round/>
            </a:ln>
          </a:bottom>
          <a:insideH>
            <a:ln w="25400" cap="flat">
              <a:solidFill>
                <a:schemeClr val="accent1">
                  <a:hueOff val="-12600000"/>
                  <a:satOff val="-40000"/>
                  <a:lumOff val="3921"/>
                </a:schemeClr>
              </a:solidFill>
              <a:prstDash val="solid"/>
              <a:round/>
            </a:ln>
          </a:insideH>
          <a:insideV>
            <a:ln w="25400" cap="flat">
              <a:solidFill>
                <a:schemeClr val="accent1">
                  <a:hueOff val="-12600000"/>
                  <a:satOff val="-40000"/>
                  <a:lumOff val="3921"/>
                </a:schemeClr>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chemeClr val="accent1">
              <a:hueOff val="-12600000"/>
              <a:satOff val="-40000"/>
              <a:lumOff val="3921"/>
            </a:schemeClr>
          </a:solidFill>
        </a:fill>
      </a:tcStyle>
    </a:band2H>
    <a:firstCol>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47"/>
    <p:restoredTop sz="94682"/>
  </p:normalViewPr>
  <p:slideViewPr>
    <p:cSldViewPr snapToGrid="0">
      <p:cViewPr varScale="1">
        <p:scale>
          <a:sx n="47" d="100"/>
          <a:sy n="47" d="100"/>
        </p:scale>
        <p:origin x="304" y="9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1143000" y="685800"/>
            <a:ext cx="4572000" cy="3429000"/>
          </a:xfrm>
          <a:prstGeom prst="rect">
            <a:avLst/>
          </a:prstGeom>
        </p:spPr>
        <p:txBody>
          <a:bodyPr/>
          <a:lstStyle/>
          <a:p>
            <a:endParaRPr/>
          </a:p>
        </p:txBody>
      </p:sp>
      <p:sp>
        <p:nvSpPr>
          <p:cNvPr id="255" name="Shape 25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pPr defTabSz="914400">
              <a:defRPr sz="1200"/>
            </a:pPr>
            <a:endParaRPr dirty="0"/>
          </a:p>
          <a:p>
            <a:pPr defTabSz="914400">
              <a:defRPr sz="1200"/>
            </a:pPr>
            <a:r>
              <a:rPr dirty="0"/>
              <a:t>This slide is to grab attention and relate to the viewer with something in the media. </a:t>
            </a:r>
          </a:p>
          <a:p>
            <a:pPr defTabSz="914400">
              <a:defRPr sz="1200"/>
            </a:pPr>
            <a:r>
              <a:rPr dirty="0"/>
              <a:t>This is what we are seeing – high profile breach. Even the most secure and financially supported is vulnerable but we know this is not just an enterprise problem.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noRot="1" noChangeAspect="1"/>
          </p:cNvSpPr>
          <p:nvPr>
            <p:ph type="sldImg"/>
          </p:nvPr>
        </p:nvSpPr>
        <p:spPr>
          <a:prstGeom prst="rect">
            <a:avLst/>
          </a:prstGeom>
        </p:spPr>
        <p:txBody>
          <a:bodyPr/>
          <a:lstStyle/>
          <a:p>
            <a:endParaRPr/>
          </a:p>
        </p:txBody>
      </p:sp>
      <p:sp>
        <p:nvSpPr>
          <p:cNvPr id="314" name="Shape 314"/>
          <p:cNvSpPr>
            <a:spLocks noGrp="1"/>
          </p:cNvSpPr>
          <p:nvPr>
            <p:ph type="body" sz="quarter" idx="1"/>
          </p:nvPr>
        </p:nvSpPr>
        <p:spPr>
          <a:prstGeom prst="rect">
            <a:avLst/>
          </a:prstGeom>
        </p:spPr>
        <p:txBody>
          <a:bodyPr/>
          <a:lstStyle/>
          <a:p>
            <a:pPr defTabSz="914400">
              <a:defRPr sz="1200"/>
            </a:pPr>
            <a:r>
              <a:t>This isnt just affecting enterprise – scary stats from SMBs. </a:t>
            </a:r>
          </a:p>
          <a:p>
            <a:pPr defTabSz="914400">
              <a:spcBef>
                <a:spcPts val="400"/>
              </a:spcBef>
              <a:defRPr sz="1200" i="1">
                <a:solidFill>
                  <a:schemeClr val="accent1">
                    <a:hueOff val="-12600000"/>
                    <a:satOff val="-40000"/>
                    <a:lumOff val="3921"/>
                  </a:schemeClr>
                </a:solidFill>
                <a:latin typeface="+mj-lt"/>
                <a:ea typeface="+mj-ea"/>
                <a:cs typeface="+mj-cs"/>
                <a:sym typeface="Helvetica"/>
              </a:defRPr>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xfrm>
            <a:off x="381000" y="685800"/>
            <a:ext cx="6096000" cy="3429000"/>
          </a:xfrm>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pPr defTabSz="914400">
              <a:defRPr sz="1200"/>
            </a:pPr>
            <a:r>
              <a:t>Attacks have evolved to focus on speed and stealth. Going from one tactic to multi tactic approaches with people.</a:t>
            </a:r>
          </a:p>
          <a:p>
            <a:pPr defTabSz="914400">
              <a:defRPr sz="1200"/>
            </a:pPr>
            <a:endParaRPr/>
          </a:p>
          <a:p>
            <a:pPr defTabSz="914400">
              <a:defRPr sz="1200"/>
            </a:pPr>
            <a:r>
              <a:t>Back then malware was the colperit but now it has evolved into malware &amp; tradecraft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noRot="1" noChangeAspect="1"/>
          </p:cNvSpPr>
          <p:nvPr>
            <p:ph type="sldImg"/>
          </p:nvPr>
        </p:nvSpPr>
        <p:spPr>
          <a:prstGeom prst="rect">
            <a:avLst/>
          </a:prstGeom>
        </p:spPr>
        <p:txBody>
          <a:bodyPr/>
          <a:lstStyle/>
          <a:p>
            <a:endParaRPr/>
          </a:p>
        </p:txBody>
      </p:sp>
      <p:sp>
        <p:nvSpPr>
          <p:cNvPr id="384" name="Shape 384"/>
          <p:cNvSpPr>
            <a:spLocks noGrp="1"/>
          </p:cNvSpPr>
          <p:nvPr>
            <p:ph type="body" sz="quarter" idx="1"/>
          </p:nvPr>
        </p:nvSpPr>
        <p:spPr>
          <a:prstGeom prst="rect">
            <a:avLst/>
          </a:prstGeom>
        </p:spPr>
        <p:txBody>
          <a:bodyPr/>
          <a:lstStyle/>
          <a:p>
            <a:pPr defTabSz="914400">
              <a:defRPr sz="1200"/>
            </a:pPr>
            <a:r>
              <a:t>Advanced security solutions and legacy tools, such as AV and EDR, may be able to catch malware, but are unable to detect advanced techniques, requiring the expertise of live security analysts.</a:t>
            </a:r>
          </a:p>
          <a:p>
            <a:pPr defTabSz="914400">
              <a:defRPr sz="1200"/>
            </a:pPr>
            <a:endParaRPr/>
          </a:p>
          <a:p>
            <a:pPr defTabSz="914400">
              <a:defRPr sz="1200"/>
            </a:pPr>
            <a:r>
              <a:t>14% vs. 86%</a:t>
            </a:r>
          </a:p>
          <a:p>
            <a:pPr defTabSz="914400">
              <a:defRPr sz="1200"/>
            </a:pPr>
            <a:endParaRPr/>
          </a:p>
          <a:p>
            <a:pPr defTabSz="914400">
              <a:defRPr sz="1200"/>
            </a:pPr>
            <a:r>
              <a:t>It's not just about ransomware:</a:t>
            </a:r>
          </a:p>
          <a:p>
            <a:pPr marL="171450" indent="-171450" defTabSz="914400">
              <a:buSzPct val="100000"/>
              <a:buFont typeface="Arial"/>
              <a:buChar char="•"/>
              <a:defRPr sz="1200"/>
            </a:pPr>
            <a:r>
              <a:t>Tradecraft detection is a key differentiator</a:t>
            </a:r>
          </a:p>
          <a:p>
            <a:pPr marL="171450" indent="-171450" defTabSz="914400">
              <a:buSzPct val="100000"/>
              <a:buFont typeface="Arial"/>
              <a:buChar char="•"/>
              <a:defRPr sz="1200"/>
            </a:pPr>
            <a:r>
              <a:t>Defenders must operate with an information asymmetry advantage</a:t>
            </a:r>
          </a:p>
          <a:p>
            <a:pPr marL="171450" indent="-171450" defTabSz="914400">
              <a:buSzPct val="100000"/>
              <a:buFont typeface="Arial"/>
              <a:buChar char="•"/>
              <a:defRPr sz="1200"/>
            </a:pPr>
            <a:r>
              <a:t>In this age, you can't leave your customer's security to automated security solutions or legacy tools</a:t>
            </a:r>
          </a:p>
          <a:p>
            <a:pPr marL="171450" indent="-171450" defTabSz="914400">
              <a:buSzPct val="100000"/>
              <a:buFont typeface="Arial"/>
              <a:buChar char="•"/>
              <a:defRPr sz="1200"/>
            </a:pPr>
            <a:endParaRPr/>
          </a:p>
          <a:p>
            <a:pPr defTabSz="914400">
              <a:defRPr sz="1200"/>
            </a:pPr>
            <a:r>
              <a:t>Double extortion ransomware:</a:t>
            </a:r>
          </a:p>
          <a:p>
            <a:pPr marL="171450" indent="-171450" defTabSz="914400">
              <a:spcBef>
                <a:spcPts val="1200"/>
              </a:spcBef>
              <a:buSzPct val="100000"/>
              <a:buFont typeface="Arial"/>
              <a:buChar char="•"/>
              <a:defRPr sz="1200"/>
            </a:pPr>
            <a:r>
              <a:t>Rising popularity of double extortion ransomware </a:t>
            </a:r>
          </a:p>
          <a:p>
            <a:pPr marL="171450" indent="-171450" defTabSz="914400">
              <a:spcBef>
                <a:spcPts val="1200"/>
              </a:spcBef>
              <a:buSzPct val="100000"/>
              <a:buFont typeface="Arial"/>
              <a:buChar char="•"/>
              <a:defRPr sz="1200"/>
            </a:pPr>
            <a:r>
              <a:t>Not just encrypting files, they exfiltrate the data first – if the victim doesn't pay the ransom, info is leaked online or sold to bidders</a:t>
            </a:r>
          </a:p>
          <a:p>
            <a:pPr marL="171450" indent="-171450" defTabSz="914400">
              <a:spcBef>
                <a:spcPts val="1200"/>
              </a:spcBef>
              <a:buSzPct val="100000"/>
              <a:buFont typeface="Arial"/>
              <a:buChar char="•"/>
              <a:defRPr sz="1200"/>
            </a:pPr>
            <a:r>
              <a:t>This renders backups and data recovery plans worthless</a:t>
            </a:r>
          </a:p>
          <a:p>
            <a:pPr marL="171450" indent="-171450" defTabSz="914400">
              <a:spcBef>
                <a:spcPts val="1200"/>
              </a:spcBef>
              <a:buSzPct val="100000"/>
              <a:buFont typeface="Arial"/>
              <a:buChar char="•"/>
              <a:defRPr sz="1200"/>
            </a:pPr>
            <a:r>
              <a:t>Sensitive information may still be available to the public</a:t>
            </a:r>
          </a:p>
          <a:p>
            <a:pPr marL="171450" indent="-171450" defTabSz="914400">
              <a:spcBef>
                <a:spcPts val="1200"/>
              </a:spcBef>
              <a:buSzPct val="100000"/>
              <a:buFont typeface="Arial"/>
              <a:buChar char="•"/>
              <a:defRPr sz="1200"/>
            </a:pPr>
            <a:r>
              <a:t>Threat 1: Steal Data. Threat 2: Make Public.</a:t>
            </a:r>
          </a:p>
          <a:p>
            <a:pPr defTabSz="914400">
              <a:defRPr sz="1200">
                <a:solidFill>
                  <a:schemeClr val="accent1">
                    <a:hueOff val="-12600000"/>
                    <a:satOff val="-40000"/>
                    <a:lumOff val="3921"/>
                  </a:schemeClr>
                </a:solidFill>
                <a:latin typeface="Montserrat Medium"/>
                <a:ea typeface="Montserrat Medium"/>
                <a:cs typeface="Montserrat Medium"/>
                <a:sym typeface="Montserrat Medium"/>
              </a:defRPr>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prstGeom prst="rect">
            <a:avLst/>
          </a:prstGeom>
        </p:spPr>
        <p:txBody>
          <a:bodyPr/>
          <a:lstStyle/>
          <a:p>
            <a:endParaRPr/>
          </a:p>
        </p:txBody>
      </p:sp>
      <p:sp>
        <p:nvSpPr>
          <p:cNvPr id="427" name="Shape 427"/>
          <p:cNvSpPr>
            <a:spLocks noGrp="1"/>
          </p:cNvSpPr>
          <p:nvPr>
            <p:ph type="body" sz="quarter" idx="1"/>
          </p:nvPr>
        </p:nvSpPr>
        <p:spPr>
          <a:prstGeom prst="rect">
            <a:avLst/>
          </a:prstGeom>
        </p:spPr>
        <p:txBody>
          <a:bodyPr/>
          <a:lstStyle/>
          <a:p>
            <a:pPr defTabSz="914400">
              <a:defRPr sz="1200"/>
            </a:pPr>
            <a:r>
              <a:t>In the past you only needed xyz but to stand up against the evolving tactics, your stack must be robust. </a:t>
            </a:r>
          </a:p>
          <a:p>
            <a:pPr defTabSz="914400">
              <a:spcBef>
                <a:spcPts val="400"/>
              </a:spcBef>
              <a:defRPr sz="1200" i="1">
                <a:solidFill>
                  <a:schemeClr val="accent1">
                    <a:hueOff val="-12600000"/>
                    <a:satOff val="-40000"/>
                    <a:lumOff val="3921"/>
                  </a:schemeClr>
                </a:solidFill>
                <a:latin typeface="+mj-lt"/>
                <a:ea typeface="+mj-ea"/>
                <a:cs typeface="+mj-cs"/>
                <a:sym typeface="Helvetica"/>
              </a:defRPr>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Shape 488"/>
          <p:cNvSpPr>
            <a:spLocks noGrp="1" noRot="1" noChangeAspect="1"/>
          </p:cNvSpPr>
          <p:nvPr>
            <p:ph type="sldImg"/>
          </p:nvPr>
        </p:nvSpPr>
        <p:spPr>
          <a:prstGeom prst="rect">
            <a:avLst/>
          </a:prstGeom>
        </p:spPr>
        <p:txBody>
          <a:bodyPr/>
          <a:lstStyle/>
          <a:p>
            <a:endParaRPr/>
          </a:p>
        </p:txBody>
      </p:sp>
      <p:sp>
        <p:nvSpPr>
          <p:cNvPr id="489" name="Shape 489"/>
          <p:cNvSpPr>
            <a:spLocks noGrp="1"/>
          </p:cNvSpPr>
          <p:nvPr>
            <p:ph type="body" sz="quarter" idx="1"/>
          </p:nvPr>
        </p:nvSpPr>
        <p:spPr>
          <a:prstGeom prst="rect">
            <a:avLst/>
          </a:prstGeom>
        </p:spPr>
        <p:txBody>
          <a:bodyPr/>
          <a:lstStyle>
            <a:lvl1pPr defTabSz="914400">
              <a:defRPr sz="1200"/>
            </a:lvl1pPr>
          </a:lstStyle>
          <a:p>
            <a:r>
              <a:t>With these 5 key, agnostic pillars of security, you address 75% of what you need for defense and depth methodology.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hape 532"/>
          <p:cNvSpPr>
            <a:spLocks noGrp="1" noRot="1" noChangeAspect="1"/>
          </p:cNvSpPr>
          <p:nvPr>
            <p:ph type="sldImg"/>
          </p:nvPr>
        </p:nvSpPr>
        <p:spPr>
          <a:xfrm>
            <a:off x="381000" y="685800"/>
            <a:ext cx="6096000" cy="3429000"/>
          </a:xfrm>
          <a:prstGeom prst="rect">
            <a:avLst/>
          </a:prstGeom>
        </p:spPr>
        <p:txBody>
          <a:bodyPr/>
          <a:lstStyle/>
          <a:p>
            <a:endParaRPr/>
          </a:p>
        </p:txBody>
      </p:sp>
      <p:sp>
        <p:nvSpPr>
          <p:cNvPr id="533" name="Shape 533"/>
          <p:cNvSpPr>
            <a:spLocks noGrp="1"/>
          </p:cNvSpPr>
          <p:nvPr>
            <p:ph type="body" sz="quarter" idx="1"/>
          </p:nvPr>
        </p:nvSpPr>
        <p:spPr>
          <a:prstGeom prst="rect">
            <a:avLst/>
          </a:prstGeom>
        </p:spPr>
        <p:txBody>
          <a:bodyPr/>
          <a:lstStyle/>
          <a:p>
            <a:pPr defTabSz="914400">
              <a:defRPr sz="1200" b="1"/>
            </a:pPr>
            <a:r>
              <a:t>Efficient Protection</a:t>
            </a:r>
          </a:p>
          <a:p>
            <a:pPr defTabSz="914400">
              <a:defRPr sz="1200"/>
            </a:pPr>
            <a:r>
              <a:t>These are all of the components needed to properly secure an environment without overlap or unnecessary tooling.</a:t>
            </a:r>
          </a:p>
          <a:p>
            <a:pPr defTabSz="914400">
              <a:defRPr sz="1200"/>
            </a:pPr>
            <a:endParaRPr/>
          </a:p>
          <a:p>
            <a:pPr defTabSz="914400">
              <a:defRPr sz="1200" b="1"/>
            </a:pPr>
            <a:r>
              <a:t>Comprehensive </a:t>
            </a:r>
          </a:p>
          <a:p>
            <a:pPr defTabSz="914400">
              <a:defRPr sz="1200"/>
            </a:pPr>
            <a:r>
              <a:t>24x7 coverage with threat hunting capabilities that immediately take action to prevent a compromise from becoming a breach.</a:t>
            </a:r>
          </a:p>
          <a:p>
            <a:pPr defTabSz="914400">
              <a:defRPr sz="1200"/>
            </a:pPr>
            <a:endParaRPr/>
          </a:p>
          <a:p>
            <a:pPr defTabSz="914400">
              <a:defRPr sz="1200" b="1"/>
            </a:pPr>
            <a:r>
              <a:t>Scalable</a:t>
            </a:r>
          </a:p>
          <a:p>
            <a:pPr defTabSz="914400">
              <a:defRPr sz="1200"/>
            </a:pPr>
            <a:r>
              <a:t>A single, unified tech-stack purpose-built to detect and respond to advanced threats combined with 24x7 human expertise can scale alongside a growing business and the constantly-changing threat landscape.</a:t>
            </a:r>
          </a:p>
          <a:p>
            <a:pPr defTabSz="914400">
              <a:defRPr sz="1200"/>
            </a:pPr>
            <a:endParaRPr/>
          </a:p>
          <a:p>
            <a:pPr defTabSz="914400">
              <a:spcBef>
                <a:spcPts val="400"/>
              </a:spcBef>
              <a:defRPr sz="1200" i="1">
                <a:solidFill>
                  <a:schemeClr val="accent1">
                    <a:hueOff val="-12600000"/>
                    <a:satOff val="-40000"/>
                    <a:lumOff val="3921"/>
                  </a:schemeClr>
                </a:solidFill>
                <a:latin typeface="+mj-lt"/>
                <a:ea typeface="+mj-ea"/>
                <a:cs typeface="+mj-cs"/>
                <a:sym typeface="Helvetica"/>
              </a:defRPr>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Shape 621"/>
          <p:cNvSpPr>
            <a:spLocks noGrp="1" noRot="1" noChangeAspect="1"/>
          </p:cNvSpPr>
          <p:nvPr>
            <p:ph type="sldImg"/>
          </p:nvPr>
        </p:nvSpPr>
        <p:spPr>
          <a:xfrm>
            <a:off x="381000" y="685800"/>
            <a:ext cx="6096000" cy="3429000"/>
          </a:xfrm>
          <a:prstGeom prst="rect">
            <a:avLst/>
          </a:prstGeom>
        </p:spPr>
        <p:txBody>
          <a:bodyPr/>
          <a:lstStyle/>
          <a:p>
            <a:endParaRPr/>
          </a:p>
        </p:txBody>
      </p:sp>
      <p:sp>
        <p:nvSpPr>
          <p:cNvPr id="622" name="Shape 622"/>
          <p:cNvSpPr>
            <a:spLocks noGrp="1"/>
          </p:cNvSpPr>
          <p:nvPr>
            <p:ph type="body" sz="quarter" idx="1"/>
          </p:nvPr>
        </p:nvSpPr>
        <p:spPr>
          <a:prstGeom prst="rect">
            <a:avLst/>
          </a:prstGeom>
        </p:spPr>
        <p:txBody>
          <a:bodyPr/>
          <a:lstStyle>
            <a:lvl1pPr defTabSz="914400">
              <a:defRPr sz="1200"/>
            </a:lvl1pPr>
          </a:lstStyle>
          <a:p>
            <a:r>
              <a:t>With these 5 key, agnostic pillars of security, you address 75% of what you need for defense and depth methodology.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048000" y="5520909"/>
            <a:ext cx="18288000" cy="3623091"/>
          </a:xfrm>
          <a:prstGeom prst="rect">
            <a:avLst/>
          </a:prstGeom>
        </p:spPr>
        <p:txBody>
          <a:bodyPr anchor="t"/>
          <a:lstStyle>
            <a:lvl1pPr algn="ctr">
              <a:defRPr sz="12000"/>
            </a:lvl1pPr>
          </a:lstStyle>
          <a:p>
            <a:r>
              <a:t>Title Text</a:t>
            </a:r>
          </a:p>
        </p:txBody>
      </p:sp>
      <p:sp>
        <p:nvSpPr>
          <p:cNvPr id="12" name="Picture Placeholder 7"/>
          <p:cNvSpPr>
            <a:spLocks noGrp="1"/>
          </p:cNvSpPr>
          <p:nvPr>
            <p:ph type="pic" sz="quarter" idx="21"/>
          </p:nvPr>
        </p:nvSpPr>
        <p:spPr>
          <a:xfrm>
            <a:off x="8001000" y="1003302"/>
            <a:ext cx="8382000" cy="3568701"/>
          </a:xfrm>
          <a:prstGeom prst="rect">
            <a:avLst/>
          </a:prstGeom>
          <a:ln w="12700"/>
        </p:spPr>
        <p:txBody>
          <a:bodyPr tIns="45719" bIns="45719">
            <a:noAutofit/>
          </a:bodyPr>
          <a:lstStyle/>
          <a:p>
            <a:endParaRPr/>
          </a:p>
        </p:txBody>
      </p:sp>
      <p:sp>
        <p:nvSpPr>
          <p:cNvPr id="13" name="Body Level One…"/>
          <p:cNvSpPr txBox="1">
            <a:spLocks noGrp="1"/>
          </p:cNvSpPr>
          <p:nvPr>
            <p:ph type="body" sz="quarter" idx="1"/>
          </p:nvPr>
        </p:nvSpPr>
        <p:spPr>
          <a:xfrm>
            <a:off x="3048000" y="9753413"/>
            <a:ext cx="18288000" cy="1022351"/>
          </a:xfrm>
          <a:prstGeom prst="rect">
            <a:avLst/>
          </a:prstGeom>
        </p:spPr>
        <p:txBody>
          <a:bodyPr/>
          <a:lstStyle>
            <a:lvl1pPr marL="0" indent="0" algn="ctr">
              <a:buSzTx/>
              <a:buFontTx/>
              <a:buNone/>
            </a:lvl1pPr>
            <a:lvl2pPr marL="0" indent="457200" algn="ctr">
              <a:buSzTx/>
              <a:buFontTx/>
              <a:buNone/>
            </a:lvl2pPr>
            <a:lvl3pPr marL="0" indent="914400" algn="ctr">
              <a:buSzTx/>
              <a:buFontTx/>
              <a:buNone/>
            </a:lvl3pPr>
            <a:lvl4pPr marL="0" indent="1371600" algn="ctr">
              <a:buSzTx/>
              <a:buFontTx/>
              <a:buNone/>
            </a:lvl4pPr>
            <a:lvl5pPr marL="0" indent="1828800" algn="ctr">
              <a:buSzTx/>
              <a:buFontTx/>
              <a:buNone/>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copy 2">
    <p:spTree>
      <p:nvGrpSpPr>
        <p:cNvPr id="1" name=""/>
        <p:cNvGrpSpPr/>
        <p:nvPr/>
      </p:nvGrpSpPr>
      <p:grpSpPr>
        <a:xfrm>
          <a:off x="0" y="0"/>
          <a:ext cx="0" cy="0"/>
          <a:chOff x="0" y="0"/>
          <a:chExt cx="0" cy="0"/>
        </a:xfrm>
      </p:grpSpPr>
      <p:pic>
        <p:nvPicPr>
          <p:cNvPr id="93" name="hero-1.jpg" descr="hero-1.jpg"/>
          <p:cNvPicPr>
            <a:picLocks noChangeAspect="1"/>
          </p:cNvPicPr>
          <p:nvPr/>
        </p:nvPicPr>
        <p:blipFill>
          <a:blip r:embed="rId2"/>
          <a:srcRect l="8763" r="7184"/>
          <a:stretch>
            <a:fillRect/>
          </a:stretch>
        </p:blipFill>
        <p:spPr>
          <a:xfrm>
            <a:off x="0" y="0"/>
            <a:ext cx="24384001" cy="13716000"/>
          </a:xfrm>
          <a:prstGeom prst="rect">
            <a:avLst/>
          </a:prstGeom>
          <a:ln w="12700">
            <a:miter lim="400000"/>
          </a:ln>
        </p:spPr>
      </p:pic>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copy 3">
    <p:spTree>
      <p:nvGrpSpPr>
        <p:cNvPr id="1" name=""/>
        <p:cNvGrpSpPr/>
        <p:nvPr/>
      </p:nvGrpSpPr>
      <p:grpSpPr>
        <a:xfrm>
          <a:off x="0" y="0"/>
          <a:ext cx="0" cy="0"/>
          <a:chOff x="0" y="0"/>
          <a:chExt cx="0" cy="0"/>
        </a:xfrm>
      </p:grpSpPr>
      <p:pic>
        <p:nvPicPr>
          <p:cNvPr id="101" name="new-hero-1 2.png" descr="new-hero-1 2.png"/>
          <p:cNvPicPr>
            <a:picLocks noChangeAspect="1"/>
          </p:cNvPicPr>
          <p:nvPr/>
        </p:nvPicPr>
        <p:blipFill>
          <a:blip r:embed="rId2"/>
          <a:srcRect l="552" r="15395"/>
          <a:stretch>
            <a:fillRect/>
          </a:stretch>
        </p:blipFill>
        <p:spPr>
          <a:xfrm>
            <a:off x="0" y="0"/>
            <a:ext cx="24384000" cy="13716000"/>
          </a:xfrm>
          <a:prstGeom prst="rect">
            <a:avLst/>
          </a:prstGeom>
          <a:ln w="12700">
            <a:miter lim="400000"/>
          </a:ln>
        </p:spPr>
      </p:pic>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copy 4">
    <p:spTree>
      <p:nvGrpSpPr>
        <p:cNvPr id="1" name=""/>
        <p:cNvGrpSpPr/>
        <p:nvPr/>
      </p:nvGrpSpPr>
      <p:grpSpPr>
        <a:xfrm>
          <a:off x="0" y="0"/>
          <a:ext cx="0" cy="0"/>
          <a:chOff x="0" y="0"/>
          <a:chExt cx="0" cy="0"/>
        </a:xfrm>
      </p:grpSpPr>
      <p:pic>
        <p:nvPicPr>
          <p:cNvPr id="109" name="new-hero-1.png" descr="new-hero-1.png"/>
          <p:cNvPicPr>
            <a:picLocks noChangeAspect="1"/>
          </p:cNvPicPr>
          <p:nvPr/>
        </p:nvPicPr>
        <p:blipFill>
          <a:blip r:embed="rId2"/>
          <a:srcRect l="4381" r="11566"/>
          <a:stretch>
            <a:fillRect/>
          </a:stretch>
        </p:blipFill>
        <p:spPr>
          <a:xfrm>
            <a:off x="0" y="0"/>
            <a:ext cx="24384000" cy="13716000"/>
          </a:xfrm>
          <a:prstGeom prst="rect">
            <a:avLst/>
          </a:prstGeom>
          <a:ln w="12700">
            <a:miter lim="400000"/>
          </a:ln>
        </p:spPr>
      </p:pic>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679575" y="914400"/>
            <a:ext cx="7864476" cy="3200400"/>
          </a:xfrm>
          <a:prstGeom prst="rect">
            <a:avLst/>
          </a:prstGeom>
        </p:spPr>
        <p:txBody>
          <a:bodyPr anchor="b"/>
          <a:lstStyle>
            <a:lvl1pPr>
              <a:defRPr sz="6400"/>
            </a:lvl1pPr>
          </a:lstStyle>
          <a:p>
            <a:r>
              <a:t>Title Text</a:t>
            </a:r>
          </a:p>
        </p:txBody>
      </p:sp>
      <p:sp>
        <p:nvSpPr>
          <p:cNvPr id="118" name="Body Level One…"/>
          <p:cNvSpPr txBox="1">
            <a:spLocks noGrp="1"/>
          </p:cNvSpPr>
          <p:nvPr>
            <p:ph type="body" sz="half" idx="1"/>
          </p:nvPr>
        </p:nvSpPr>
        <p:spPr>
          <a:xfrm>
            <a:off x="10366375" y="1974850"/>
            <a:ext cx="12344401" cy="9747250"/>
          </a:xfrm>
          <a:prstGeom prst="rect">
            <a:avLst/>
          </a:prstGeom>
        </p:spPr>
        <p:txBody>
          <a:bodyPr/>
          <a:lstStyle>
            <a:lvl1pPr>
              <a:defRPr sz="6400"/>
            </a:lvl1pPr>
            <a:lvl2pPr marL="0" indent="457200">
              <a:buSzTx/>
              <a:buNone/>
              <a:defRPr sz="6400"/>
            </a:lvl2pPr>
            <a:lvl3pPr marL="1524000" indent="-609600">
              <a:defRPr sz="6400"/>
            </a:lvl3pPr>
            <a:lvl4pPr marL="2103120" indent="-731520">
              <a:defRPr sz="6400"/>
            </a:lvl4pPr>
            <a:lvl5pPr marL="2560320" indent="-731520">
              <a:defRPr sz="6400"/>
            </a:lvl5pPr>
          </a:lstStyle>
          <a:p>
            <a:r>
              <a:t>Body Level One</a:t>
            </a:r>
          </a:p>
          <a:p>
            <a:pPr lvl="1"/>
            <a:r>
              <a:t>Body Level Two</a:t>
            </a:r>
          </a:p>
          <a:p>
            <a:pPr lvl="2"/>
            <a:r>
              <a:t>Body Level Three</a:t>
            </a:r>
          </a:p>
          <a:p>
            <a:pPr lvl="3"/>
            <a:r>
              <a:t>Body Level Four</a:t>
            </a:r>
          </a:p>
          <a:p>
            <a:pPr lvl="4"/>
            <a:r>
              <a:t>Body Level Five</a:t>
            </a:r>
          </a:p>
        </p:txBody>
      </p:sp>
      <p:sp>
        <p:nvSpPr>
          <p:cNvPr id="119" name="Text Placeholder 3"/>
          <p:cNvSpPr>
            <a:spLocks noGrp="1"/>
          </p:cNvSpPr>
          <p:nvPr>
            <p:ph type="body" sz="quarter" idx="21"/>
          </p:nvPr>
        </p:nvSpPr>
        <p:spPr>
          <a:xfrm>
            <a:off x="1679575" y="4114800"/>
            <a:ext cx="7864476" cy="7623176"/>
          </a:xfrm>
          <a:prstGeom prst="rect">
            <a:avLst/>
          </a:prstGeom>
          <a:ln w="12700"/>
        </p:spPr>
        <p:txBody>
          <a:bodyPr/>
          <a:lstStyle/>
          <a:p>
            <a:pPr marL="0" indent="0">
              <a:buSzTx/>
              <a:buFontTx/>
              <a:buNone/>
              <a:defRPr sz="3200"/>
            </a:pPr>
            <a:endParaRP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27" name="Title Text"/>
          <p:cNvSpPr txBox="1">
            <a:spLocks noGrp="1"/>
          </p:cNvSpPr>
          <p:nvPr>
            <p:ph type="title"/>
          </p:nvPr>
        </p:nvSpPr>
        <p:spPr>
          <a:xfrm>
            <a:off x="1679575" y="914400"/>
            <a:ext cx="7864476" cy="3200400"/>
          </a:xfrm>
          <a:prstGeom prst="rect">
            <a:avLst/>
          </a:prstGeom>
        </p:spPr>
        <p:txBody>
          <a:bodyPr anchor="b"/>
          <a:lstStyle>
            <a:lvl1pPr>
              <a:defRPr sz="6400"/>
            </a:lvl1pPr>
          </a:lstStyle>
          <a:p>
            <a:r>
              <a:t>Title Text</a:t>
            </a:r>
          </a:p>
        </p:txBody>
      </p:sp>
      <p:sp>
        <p:nvSpPr>
          <p:cNvPr id="128" name="Picture Placeholder 2"/>
          <p:cNvSpPr>
            <a:spLocks noGrp="1"/>
          </p:cNvSpPr>
          <p:nvPr>
            <p:ph type="pic" sz="half" idx="21"/>
          </p:nvPr>
        </p:nvSpPr>
        <p:spPr>
          <a:xfrm>
            <a:off x="10366375" y="1974850"/>
            <a:ext cx="12344401" cy="9747250"/>
          </a:xfrm>
          <a:prstGeom prst="rect">
            <a:avLst/>
          </a:prstGeom>
          <a:ln w="12700"/>
        </p:spPr>
        <p:txBody>
          <a:bodyPr tIns="45719" bIns="45719">
            <a:noAutofit/>
          </a:bodyPr>
          <a:lstStyle/>
          <a:p>
            <a:endParaRPr/>
          </a:p>
        </p:txBody>
      </p:sp>
      <p:sp>
        <p:nvSpPr>
          <p:cNvPr id="129" name="Body Level One…"/>
          <p:cNvSpPr txBox="1">
            <a:spLocks noGrp="1"/>
          </p:cNvSpPr>
          <p:nvPr>
            <p:ph type="body" sz="quarter" idx="1"/>
          </p:nvPr>
        </p:nvSpPr>
        <p:spPr>
          <a:xfrm>
            <a:off x="1679575" y="4114800"/>
            <a:ext cx="7864476" cy="7623176"/>
          </a:xfrm>
          <a:prstGeom prst="rect">
            <a:avLst/>
          </a:prstGeom>
        </p:spPr>
        <p:txBody>
          <a:bodyPr/>
          <a:lstStyle>
            <a:lvl1pPr marL="0" indent="0">
              <a:buSzTx/>
              <a:buFontTx/>
              <a:buNone/>
              <a:defRPr sz="3200"/>
            </a:lvl1pPr>
            <a:lvl2pPr marL="0" indent="457200">
              <a:buSzTx/>
              <a:buFontTx/>
              <a:buNone/>
              <a:defRPr sz="3200"/>
            </a:lvl2pPr>
            <a:lvl3pPr marL="0" indent="914400">
              <a:buSzTx/>
              <a:buFontTx/>
              <a:buNone/>
              <a:defRPr sz="3200"/>
            </a:lvl3pPr>
            <a:lvl4pPr marL="0" indent="1371600">
              <a:buSzTx/>
              <a:buFontTx/>
              <a:buNone/>
              <a:defRPr sz="3200"/>
            </a:lvl4pPr>
            <a:lvl5pPr marL="0" indent="1828800">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37" name="Body Level One…"/>
          <p:cNvSpPr txBox="1">
            <a:spLocks noGrp="1"/>
          </p:cNvSpPr>
          <p:nvPr>
            <p:ph type="body" sz="quarter" idx="1"/>
          </p:nvPr>
        </p:nvSpPr>
        <p:spPr>
          <a:xfrm>
            <a:off x="1663700" y="9178925"/>
            <a:ext cx="21031200" cy="3000375"/>
          </a:xfrm>
          <a:prstGeom prst="rect">
            <a:avLst/>
          </a:prstGeom>
        </p:spPr>
        <p:txBody>
          <a:bodyPr/>
          <a:lstStyle>
            <a:lvl1pPr marL="0" indent="0">
              <a:buSzTx/>
              <a:buFontTx/>
              <a:buNone/>
              <a:defRPr sz="4800">
                <a:solidFill>
                  <a:schemeClr val="accent1"/>
                </a:solidFill>
              </a:defRPr>
            </a:lvl1pPr>
            <a:lvl2pPr marL="0" indent="457200">
              <a:buSzTx/>
              <a:buFontTx/>
              <a:buNone/>
              <a:defRPr sz="4800">
                <a:solidFill>
                  <a:schemeClr val="accent1"/>
                </a:solidFill>
              </a:defRPr>
            </a:lvl2pPr>
            <a:lvl3pPr marL="0" indent="914400">
              <a:buSzTx/>
              <a:buFontTx/>
              <a:buNone/>
              <a:defRPr sz="4800">
                <a:solidFill>
                  <a:schemeClr val="accent1"/>
                </a:solidFill>
              </a:defRPr>
            </a:lvl3pPr>
            <a:lvl4pPr marL="0" indent="1371600">
              <a:buSzTx/>
              <a:buFontTx/>
              <a:buNone/>
              <a:defRPr sz="4800">
                <a:solidFill>
                  <a:schemeClr val="accent1"/>
                </a:solidFill>
              </a:defRPr>
            </a:lvl4pPr>
            <a:lvl5pPr marL="0" indent="1828800">
              <a:buSzTx/>
              <a:buFontTx/>
              <a:buNone/>
              <a:defRPr sz="4800">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1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Agenda ">
    <p:spTree>
      <p:nvGrpSpPr>
        <p:cNvPr id="1" name=""/>
        <p:cNvGrpSpPr/>
        <p:nvPr/>
      </p:nvGrpSpPr>
      <p:grpSpPr>
        <a:xfrm>
          <a:off x="0" y="0"/>
          <a:ext cx="0" cy="0"/>
          <a:chOff x="0" y="0"/>
          <a:chExt cx="0" cy="0"/>
        </a:xfrm>
      </p:grpSpPr>
      <p:sp>
        <p:nvSpPr>
          <p:cNvPr id="145" name="Body Level One…"/>
          <p:cNvSpPr txBox="1">
            <a:spLocks noGrp="1"/>
          </p:cNvSpPr>
          <p:nvPr>
            <p:ph type="body" sz="quarter" idx="1" hasCustomPrompt="1"/>
          </p:nvPr>
        </p:nvSpPr>
        <p:spPr>
          <a:xfrm>
            <a:off x="1843332" y="3054586"/>
            <a:ext cx="1356297" cy="1463112"/>
          </a:xfrm>
          <a:prstGeom prst="rect">
            <a:avLst/>
          </a:prstGeom>
        </p:spPr>
        <p:txBody>
          <a:bodyPr/>
          <a:lstStyle>
            <a:lvl1pPr marL="0" indent="0">
              <a:lnSpc>
                <a:spcPts val="5200"/>
              </a:lnSpc>
              <a:buSzTx/>
              <a:buFontTx/>
              <a:buNone/>
              <a:defRPr sz="4400" spc="600">
                <a:solidFill>
                  <a:schemeClr val="accent1"/>
                </a:solidFill>
                <a:latin typeface="Montserrat Medium"/>
                <a:ea typeface="Montserrat Medium"/>
                <a:cs typeface="Montserrat Medium"/>
                <a:sym typeface="Montserrat Medium"/>
              </a:defRPr>
            </a:lvl1pPr>
            <a:lvl2pPr marL="0" indent="457200">
              <a:lnSpc>
                <a:spcPts val="5200"/>
              </a:lnSpc>
              <a:buSzTx/>
              <a:buFontTx/>
              <a:buNone/>
              <a:defRPr sz="4400" spc="600">
                <a:solidFill>
                  <a:schemeClr val="accent1"/>
                </a:solidFill>
                <a:latin typeface="Montserrat Medium"/>
                <a:ea typeface="Montserrat Medium"/>
                <a:cs typeface="Montserrat Medium"/>
                <a:sym typeface="Montserrat Medium"/>
              </a:defRPr>
            </a:lvl2pPr>
            <a:lvl3pPr marL="1417319" indent="-502919">
              <a:lnSpc>
                <a:spcPts val="5200"/>
              </a:lnSpc>
              <a:buFontTx/>
              <a:defRPr sz="4400" spc="600">
                <a:solidFill>
                  <a:schemeClr val="accent1"/>
                </a:solidFill>
                <a:latin typeface="Montserrat Medium"/>
                <a:ea typeface="Montserrat Medium"/>
                <a:cs typeface="Montserrat Medium"/>
                <a:sym typeface="Montserrat Medium"/>
              </a:defRPr>
            </a:lvl3pPr>
            <a:lvl4pPr marL="1930400" indent="-558800">
              <a:lnSpc>
                <a:spcPts val="5200"/>
              </a:lnSpc>
              <a:buFontTx/>
              <a:defRPr sz="4400" spc="600">
                <a:solidFill>
                  <a:schemeClr val="accent1"/>
                </a:solidFill>
                <a:latin typeface="Montserrat Medium"/>
                <a:ea typeface="Montserrat Medium"/>
                <a:cs typeface="Montserrat Medium"/>
                <a:sym typeface="Montserrat Medium"/>
              </a:defRPr>
            </a:lvl4pPr>
            <a:lvl5pPr marL="2387600" indent="-558800">
              <a:lnSpc>
                <a:spcPts val="5200"/>
              </a:lnSpc>
              <a:buFontTx/>
              <a:defRPr sz="4400" spc="600">
                <a:solidFill>
                  <a:schemeClr val="accent1"/>
                </a:solidFill>
                <a:latin typeface="Montserrat Medium"/>
                <a:ea typeface="Montserrat Medium"/>
                <a:cs typeface="Montserrat Medium"/>
                <a:sym typeface="Montserrat Medium"/>
              </a:defRPr>
            </a:lvl5pPr>
          </a:lstStyle>
          <a:p>
            <a:r>
              <a:t>01</a:t>
            </a:r>
          </a:p>
          <a:p>
            <a:pPr lvl="1"/>
            <a:endParaRPr/>
          </a:p>
          <a:p>
            <a:pPr lvl="2"/>
            <a:endParaRPr/>
          </a:p>
          <a:p>
            <a:pPr lvl="3"/>
            <a:endParaRPr/>
          </a:p>
          <a:p>
            <a:pPr lvl="4"/>
            <a:endParaRPr/>
          </a:p>
        </p:txBody>
      </p:sp>
      <p:sp>
        <p:nvSpPr>
          <p:cNvPr id="146" name="Straight Connector 4"/>
          <p:cNvSpPr/>
          <p:nvPr/>
        </p:nvSpPr>
        <p:spPr>
          <a:xfrm flipV="1">
            <a:off x="17799338" y="1014435"/>
            <a:ext cx="4114801" cy="12735431"/>
          </a:xfrm>
          <a:prstGeom prst="line">
            <a:avLst/>
          </a:prstGeom>
          <a:ln w="12700">
            <a:solidFill>
              <a:schemeClr val="accent3"/>
            </a:solidFill>
            <a:miter/>
          </a:ln>
        </p:spPr>
        <p:txBody>
          <a:bodyPr tIns="91439" bIns="91439"/>
          <a:lstStyle/>
          <a:p>
            <a:endParaRPr/>
          </a:p>
        </p:txBody>
      </p:sp>
      <p:sp>
        <p:nvSpPr>
          <p:cNvPr id="147" name="Straight Connector 5"/>
          <p:cNvSpPr/>
          <p:nvPr/>
        </p:nvSpPr>
        <p:spPr>
          <a:xfrm flipV="1">
            <a:off x="19252234" y="-1565"/>
            <a:ext cx="3288435" cy="10177804"/>
          </a:xfrm>
          <a:prstGeom prst="line">
            <a:avLst/>
          </a:prstGeom>
          <a:ln w="12700">
            <a:solidFill>
              <a:schemeClr val="accent3"/>
            </a:solidFill>
            <a:miter/>
          </a:ln>
        </p:spPr>
        <p:txBody>
          <a:bodyPr tIns="91439" bIns="91439"/>
          <a:lstStyle/>
          <a:p>
            <a:endParaRPr/>
          </a:p>
        </p:txBody>
      </p:sp>
      <p:sp>
        <p:nvSpPr>
          <p:cNvPr id="148" name="Text Placeholder 22"/>
          <p:cNvSpPr>
            <a:spLocks noGrp="1"/>
          </p:cNvSpPr>
          <p:nvPr>
            <p:ph type="body" sz="quarter" idx="21" hasCustomPrompt="1"/>
          </p:nvPr>
        </p:nvSpPr>
        <p:spPr>
          <a:xfrm>
            <a:off x="695913" y="631177"/>
            <a:ext cx="12682556" cy="1229992"/>
          </a:xfrm>
          <a:prstGeom prst="rect">
            <a:avLst/>
          </a:prstGeom>
          <a:ln w="12700"/>
        </p:spPr>
        <p:txBody>
          <a:bodyPr/>
          <a:lstStyle>
            <a:lvl1pPr marL="0" indent="0" defTabSz="1188719">
              <a:spcBef>
                <a:spcPts val="1300"/>
              </a:spcBef>
              <a:buSzTx/>
              <a:buFontTx/>
              <a:buNone/>
              <a:defRPr sz="6760">
                <a:latin typeface="Montserrat Bold"/>
                <a:ea typeface="Montserrat Bold"/>
                <a:cs typeface="Montserrat Bold"/>
                <a:sym typeface="Montserrat Bold"/>
              </a:defRPr>
            </a:lvl1pPr>
          </a:lstStyle>
          <a:p>
            <a:r>
              <a:t>Agenda</a:t>
            </a:r>
          </a:p>
        </p:txBody>
      </p:sp>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hank You Slide with QR">
    <p:spTree>
      <p:nvGrpSpPr>
        <p:cNvPr id="1" name=""/>
        <p:cNvGrpSpPr/>
        <p:nvPr/>
      </p:nvGrpSpPr>
      <p:grpSpPr>
        <a:xfrm>
          <a:off x="0" y="0"/>
          <a:ext cx="0" cy="0"/>
          <a:chOff x="0" y="0"/>
          <a:chExt cx="0" cy="0"/>
        </a:xfrm>
      </p:grpSpPr>
      <p:sp>
        <p:nvSpPr>
          <p:cNvPr id="1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3" name="Title Text"/>
          <p:cNvSpPr txBox="1">
            <a:spLocks noGrp="1"/>
          </p:cNvSpPr>
          <p:nvPr>
            <p:ph type="title"/>
          </p:nvPr>
        </p:nvSpPr>
        <p:spPr>
          <a:xfrm>
            <a:off x="3048000" y="2244725"/>
            <a:ext cx="18288000" cy="4775201"/>
          </a:xfrm>
          <a:prstGeom prst="rect">
            <a:avLst/>
          </a:prstGeom>
        </p:spPr>
        <p:txBody>
          <a:bodyPr anchor="b"/>
          <a:lstStyle>
            <a:lvl1pPr algn="ctr">
              <a:defRPr sz="12000"/>
            </a:lvl1pPr>
          </a:lstStyle>
          <a:p>
            <a:r>
              <a:t>Title Text</a:t>
            </a:r>
          </a:p>
        </p:txBody>
      </p:sp>
      <p:sp>
        <p:nvSpPr>
          <p:cNvPr id="164" name="Body Level One…"/>
          <p:cNvSpPr txBox="1">
            <a:spLocks noGrp="1"/>
          </p:cNvSpPr>
          <p:nvPr>
            <p:ph type="body" sz="quarter" idx="1"/>
          </p:nvPr>
        </p:nvSpPr>
        <p:spPr>
          <a:xfrm>
            <a:off x="3048000" y="7204075"/>
            <a:ext cx="18288000" cy="3311525"/>
          </a:xfrm>
          <a:prstGeom prst="rect">
            <a:avLst/>
          </a:prstGeom>
        </p:spPr>
        <p:txBody>
          <a:bodyPr/>
          <a:lstStyle>
            <a:lvl1pPr marL="0" indent="0" algn="ctr">
              <a:buSzTx/>
              <a:buFontTx/>
              <a:buNone/>
              <a:defRPr sz="4800">
                <a:solidFill>
                  <a:schemeClr val="accent1"/>
                </a:solidFill>
              </a:defRPr>
            </a:lvl1pPr>
            <a:lvl2pPr marL="0" indent="457200" algn="ctr">
              <a:buSzTx/>
              <a:buFontTx/>
              <a:buNone/>
              <a:defRPr sz="4800">
                <a:solidFill>
                  <a:schemeClr val="accent1"/>
                </a:solidFill>
              </a:defRPr>
            </a:lvl2pPr>
            <a:lvl3pPr marL="0" indent="914400" algn="ctr">
              <a:buSzTx/>
              <a:buFontTx/>
              <a:buNone/>
              <a:defRPr sz="4800">
                <a:solidFill>
                  <a:schemeClr val="accent1"/>
                </a:solidFill>
              </a:defRPr>
            </a:lvl3pPr>
            <a:lvl4pPr marL="0" indent="1371600" algn="ctr">
              <a:buSzTx/>
              <a:buFontTx/>
              <a:buNone/>
              <a:defRPr sz="4800">
                <a:solidFill>
                  <a:schemeClr val="accent1"/>
                </a:solidFill>
              </a:defRPr>
            </a:lvl4pPr>
            <a:lvl5pPr marL="0" indent="1828800" algn="ctr">
              <a:buSzTx/>
              <a:buFontTx/>
              <a:buNone/>
              <a:defRPr sz="4800">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1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72" name="Rectangle"/>
          <p:cNvSpPr/>
          <p:nvPr/>
        </p:nvSpPr>
        <p:spPr>
          <a:xfrm>
            <a:off x="0" y="0"/>
            <a:ext cx="24384000" cy="13716000"/>
          </a:xfrm>
          <a:prstGeom prst="roundRect">
            <a:avLst>
              <a:gd name="adj" fmla="val 0"/>
            </a:avLst>
          </a:prstGeom>
          <a:gradFill>
            <a:gsLst>
              <a:gs pos="458">
                <a:srgbClr val="004089"/>
              </a:gs>
              <a:gs pos="50482">
                <a:srgbClr val="082C5A"/>
              </a:gs>
              <a:gs pos="100000">
                <a:srgbClr val="0F172A"/>
              </a:gs>
            </a:gsLst>
            <a:path>
              <a:fillToRect l="55355" t="95492" r="44644" b="4507"/>
            </a:path>
          </a:gradFill>
          <a:ln w="12700">
            <a:miter lim="400000"/>
          </a:ln>
        </p:spPr>
        <p:txBody>
          <a:bodyPr lIns="50800" tIns="50800" rIns="50800" bIns="50800" anchor="ctr"/>
          <a:lstStyle/>
          <a:p>
            <a:pPr algn="ctr" defTabSz="825500">
              <a:defRPr sz="3200">
                <a:solidFill>
                  <a:srgbClr val="004089"/>
                </a:solidFill>
                <a:latin typeface="Montserrat Medium"/>
                <a:ea typeface="Montserrat Medium"/>
                <a:cs typeface="Montserrat Medium"/>
                <a:sym typeface="Montserrat Medium"/>
              </a:defRPr>
            </a:pPr>
            <a:endParaRPr/>
          </a:p>
        </p:txBody>
      </p:sp>
      <p:sp>
        <p:nvSpPr>
          <p:cNvPr id="173" name="Title Text"/>
          <p:cNvSpPr txBox="1">
            <a:spLocks noGrp="1"/>
          </p:cNvSpPr>
          <p:nvPr>
            <p:ph type="title"/>
          </p:nvPr>
        </p:nvSpPr>
        <p:spPr>
          <a:prstGeom prst="rect">
            <a:avLst/>
          </a:prstGeom>
        </p:spPr>
        <p:txBody>
          <a:bodyPr/>
          <a:lstStyle/>
          <a:p>
            <a:r>
              <a:t>Title Text</a:t>
            </a:r>
          </a:p>
        </p:txBody>
      </p:sp>
      <p:sp>
        <p:nvSpPr>
          <p:cNvPr id="174" name="Body Level One…"/>
          <p:cNvSpPr txBox="1">
            <a:spLocks noGrp="1"/>
          </p:cNvSpPr>
          <p:nvPr>
            <p:ph type="body" idx="1"/>
          </p:nvPr>
        </p:nvSpPr>
        <p:spPr>
          <a:prstGeom prst="rect">
            <a:avLst/>
          </a:prstGeom>
        </p:spPr>
        <p:txBody>
          <a:bodyPr/>
          <a:lstStyle>
            <a:lvl1pPr>
              <a:defRPr>
                <a:solidFill>
                  <a:schemeClr val="accent1"/>
                </a:solidFill>
              </a:defRPr>
            </a:lvl1pPr>
            <a:lvl2pPr marL="0" indent="457200">
              <a:buSzTx/>
              <a:buNone/>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1" name="Rectangle 2"/>
          <p:cNvSpPr/>
          <p:nvPr/>
        </p:nvSpPr>
        <p:spPr>
          <a:xfrm>
            <a:off x="0" y="-1"/>
            <a:ext cx="24384000" cy="5228494"/>
          </a:xfrm>
          <a:prstGeom prst="rect">
            <a:avLst/>
          </a:prstGeom>
          <a:solidFill>
            <a:schemeClr val="accent1">
              <a:hueOff val="-12600000"/>
              <a:satOff val="-40000"/>
              <a:lumOff val="3921"/>
            </a:schemeClr>
          </a:solidFill>
          <a:ln w="12700">
            <a:miter lim="400000"/>
          </a:ln>
        </p:spPr>
        <p:txBody>
          <a:bodyPr tIns="91439" bIns="91439" anchor="ctr"/>
          <a:lstStyle/>
          <a:p>
            <a:pPr algn="ctr">
              <a:defRPr>
                <a:solidFill>
                  <a:schemeClr val="accent1">
                    <a:hueOff val="-12600000"/>
                    <a:satOff val="-40000"/>
                    <a:lumOff val="3921"/>
                  </a:schemeClr>
                </a:solidFill>
              </a:defRPr>
            </a:pPr>
            <a:endParaRPr/>
          </a:p>
        </p:txBody>
      </p:sp>
      <p:sp>
        <p:nvSpPr>
          <p:cNvPr id="22" name="Title Text"/>
          <p:cNvSpPr txBox="1">
            <a:spLocks noGrp="1"/>
          </p:cNvSpPr>
          <p:nvPr>
            <p:ph type="title"/>
          </p:nvPr>
        </p:nvSpPr>
        <p:spPr>
          <a:xfrm>
            <a:off x="3048000" y="5520909"/>
            <a:ext cx="18288000" cy="4775201"/>
          </a:xfrm>
          <a:prstGeom prst="rect">
            <a:avLst/>
          </a:prstGeom>
        </p:spPr>
        <p:txBody>
          <a:bodyPr/>
          <a:lstStyle>
            <a:lvl1pPr algn="ctr">
              <a:defRPr sz="12000"/>
            </a:lvl1pPr>
          </a:lstStyle>
          <a:p>
            <a:r>
              <a:t>Title Text</a:t>
            </a:r>
          </a:p>
        </p:txBody>
      </p:sp>
      <p:sp>
        <p:nvSpPr>
          <p:cNvPr id="23" name="Picture Placeholder 7"/>
          <p:cNvSpPr>
            <a:spLocks noGrp="1"/>
          </p:cNvSpPr>
          <p:nvPr>
            <p:ph type="pic" sz="quarter" idx="21"/>
          </p:nvPr>
        </p:nvSpPr>
        <p:spPr>
          <a:xfrm>
            <a:off x="8001000" y="1003302"/>
            <a:ext cx="8382000" cy="3568701"/>
          </a:xfrm>
          <a:prstGeom prst="rect">
            <a:avLst/>
          </a:prstGeom>
          <a:ln w="12700"/>
        </p:spPr>
        <p:txBody>
          <a:bodyPr tIns="45719" bIns="45719">
            <a:noAutofit/>
          </a:bodyPr>
          <a:lstStyle/>
          <a:p>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82" name="Title Text"/>
          <p:cNvSpPr txBox="1">
            <a:spLocks noGrp="1"/>
          </p:cNvSpPr>
          <p:nvPr>
            <p:ph type="title"/>
          </p:nvPr>
        </p:nvSpPr>
        <p:spPr>
          <a:xfrm>
            <a:off x="1663700" y="3419476"/>
            <a:ext cx="21031200" cy="5705474"/>
          </a:xfrm>
          <a:prstGeom prst="rect">
            <a:avLst/>
          </a:prstGeom>
        </p:spPr>
        <p:txBody>
          <a:bodyPr anchor="b"/>
          <a:lstStyle>
            <a:lvl1pPr>
              <a:defRPr sz="12000"/>
            </a:lvl1pPr>
          </a:lstStyle>
          <a:p>
            <a:r>
              <a:t>Title Text</a:t>
            </a:r>
          </a:p>
        </p:txBody>
      </p:sp>
      <p:sp>
        <p:nvSpPr>
          <p:cNvPr id="183" name="Body Level One…"/>
          <p:cNvSpPr txBox="1">
            <a:spLocks noGrp="1"/>
          </p:cNvSpPr>
          <p:nvPr>
            <p:ph type="body" sz="quarter" idx="1"/>
          </p:nvPr>
        </p:nvSpPr>
        <p:spPr>
          <a:xfrm>
            <a:off x="1663700" y="9178925"/>
            <a:ext cx="21031200" cy="3000375"/>
          </a:xfrm>
          <a:prstGeom prst="rect">
            <a:avLst/>
          </a:prstGeom>
        </p:spPr>
        <p:txBody>
          <a:bodyPr/>
          <a:lstStyle>
            <a:lvl1pPr marL="0" indent="0">
              <a:buSzTx/>
              <a:buFontTx/>
              <a:buNone/>
              <a:defRPr sz="4800">
                <a:solidFill>
                  <a:schemeClr val="accent1"/>
                </a:solidFill>
              </a:defRPr>
            </a:lvl1pPr>
            <a:lvl2pPr marL="0" indent="457200">
              <a:buSzTx/>
              <a:buFontTx/>
              <a:buNone/>
              <a:defRPr sz="4800">
                <a:solidFill>
                  <a:schemeClr val="accent1"/>
                </a:solidFill>
              </a:defRPr>
            </a:lvl2pPr>
            <a:lvl3pPr marL="0" indent="914400">
              <a:buSzTx/>
              <a:buFontTx/>
              <a:buNone/>
              <a:defRPr sz="4800">
                <a:solidFill>
                  <a:schemeClr val="accent1"/>
                </a:solidFill>
              </a:defRPr>
            </a:lvl3pPr>
            <a:lvl4pPr marL="0" indent="1371600">
              <a:buSzTx/>
              <a:buFontTx/>
              <a:buNone/>
              <a:defRPr sz="4800">
                <a:solidFill>
                  <a:schemeClr val="accent1"/>
                </a:solidFill>
              </a:defRPr>
            </a:lvl4pPr>
            <a:lvl5pPr marL="0" indent="1828800">
              <a:buSzTx/>
              <a:buFontTx/>
              <a:buNone/>
              <a:defRPr sz="4800">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1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91" name="Title Text"/>
          <p:cNvSpPr txBox="1">
            <a:spLocks noGrp="1"/>
          </p:cNvSpPr>
          <p:nvPr>
            <p:ph type="title"/>
          </p:nvPr>
        </p:nvSpPr>
        <p:spPr>
          <a:prstGeom prst="rect">
            <a:avLst/>
          </a:prstGeom>
        </p:spPr>
        <p:txBody>
          <a:bodyPr/>
          <a:lstStyle/>
          <a:p>
            <a:r>
              <a:t>Title Text</a:t>
            </a:r>
          </a:p>
        </p:txBody>
      </p:sp>
      <p:sp>
        <p:nvSpPr>
          <p:cNvPr id="192" name="Body Level One…"/>
          <p:cNvSpPr txBox="1">
            <a:spLocks noGrp="1"/>
          </p:cNvSpPr>
          <p:nvPr>
            <p:ph type="body" sz="half" idx="1"/>
          </p:nvPr>
        </p:nvSpPr>
        <p:spPr>
          <a:xfrm>
            <a:off x="1676400" y="3651250"/>
            <a:ext cx="10363200" cy="8702676"/>
          </a:xfrm>
          <a:prstGeom prst="rect">
            <a:avLst/>
          </a:prstGeom>
        </p:spPr>
        <p:txBody>
          <a:bodyPr/>
          <a:lstStyle>
            <a:lvl2pPr marL="0" indent="457200">
              <a:buSzTx/>
              <a:buNone/>
            </a:lvl2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00" name="Title Text"/>
          <p:cNvSpPr txBox="1">
            <a:spLocks noGrp="1"/>
          </p:cNvSpPr>
          <p:nvPr>
            <p:ph type="title"/>
          </p:nvPr>
        </p:nvSpPr>
        <p:spPr>
          <a:xfrm>
            <a:off x="1679575" y="730250"/>
            <a:ext cx="21031201" cy="2651126"/>
          </a:xfrm>
          <a:prstGeom prst="rect">
            <a:avLst/>
          </a:prstGeom>
        </p:spPr>
        <p:txBody>
          <a:bodyPr/>
          <a:lstStyle/>
          <a:p>
            <a:r>
              <a:t>Title Text</a:t>
            </a:r>
          </a:p>
        </p:txBody>
      </p:sp>
      <p:sp>
        <p:nvSpPr>
          <p:cNvPr id="201" name="Body Level One…"/>
          <p:cNvSpPr txBox="1">
            <a:spLocks noGrp="1"/>
          </p:cNvSpPr>
          <p:nvPr>
            <p:ph type="body" sz="quarter" idx="1"/>
          </p:nvPr>
        </p:nvSpPr>
        <p:spPr>
          <a:xfrm>
            <a:off x="1679575" y="3362326"/>
            <a:ext cx="10315576" cy="1647825"/>
          </a:xfrm>
          <a:prstGeom prst="rect">
            <a:avLst/>
          </a:prstGeom>
        </p:spPr>
        <p:txBody>
          <a:bodyPr anchor="b"/>
          <a:lstStyle>
            <a:lvl1pPr marL="0" indent="0">
              <a:buSzTx/>
              <a:buFontTx/>
              <a:buNone/>
              <a:defRPr sz="4800">
                <a:solidFill>
                  <a:schemeClr val="accent1"/>
                </a:solidFill>
                <a:latin typeface="Montserrat Bold"/>
                <a:ea typeface="Montserrat Bold"/>
                <a:cs typeface="Montserrat Bold"/>
                <a:sym typeface="Montserrat Bold"/>
              </a:defRPr>
            </a:lvl1pPr>
            <a:lvl2pPr marL="0" indent="457200">
              <a:buSzTx/>
              <a:buFontTx/>
              <a:buNone/>
              <a:defRPr sz="4800">
                <a:solidFill>
                  <a:schemeClr val="accent1"/>
                </a:solidFill>
                <a:latin typeface="Montserrat Bold"/>
                <a:ea typeface="Montserrat Bold"/>
                <a:cs typeface="Montserrat Bold"/>
                <a:sym typeface="Montserrat Bold"/>
              </a:defRPr>
            </a:lvl2pPr>
            <a:lvl3pPr marL="0" indent="914400">
              <a:buSzTx/>
              <a:buFontTx/>
              <a:buNone/>
              <a:defRPr sz="4800">
                <a:solidFill>
                  <a:schemeClr val="accent1"/>
                </a:solidFill>
                <a:latin typeface="Montserrat Bold"/>
                <a:ea typeface="Montserrat Bold"/>
                <a:cs typeface="Montserrat Bold"/>
                <a:sym typeface="Montserrat Bold"/>
              </a:defRPr>
            </a:lvl3pPr>
            <a:lvl4pPr marL="0" indent="1371600">
              <a:buSzTx/>
              <a:buFontTx/>
              <a:buNone/>
              <a:defRPr sz="4800">
                <a:solidFill>
                  <a:schemeClr val="accent1"/>
                </a:solidFill>
                <a:latin typeface="Montserrat Bold"/>
                <a:ea typeface="Montserrat Bold"/>
                <a:cs typeface="Montserrat Bold"/>
                <a:sym typeface="Montserrat Bold"/>
              </a:defRPr>
            </a:lvl4pPr>
            <a:lvl5pPr marL="0" indent="1828800">
              <a:buSzTx/>
              <a:buFontTx/>
              <a:buNone/>
              <a:defRPr sz="4800">
                <a:solidFill>
                  <a:schemeClr val="accent1"/>
                </a:solidFill>
                <a:latin typeface="Montserrat Bold"/>
                <a:ea typeface="Montserrat Bold"/>
                <a:cs typeface="Montserrat Bold"/>
                <a:sym typeface="Montserrat Bold"/>
              </a:defRPr>
            </a:lvl5pPr>
          </a:lstStyle>
          <a:p>
            <a:r>
              <a:t>Body Level One</a:t>
            </a:r>
          </a:p>
          <a:p>
            <a:pPr lvl="1"/>
            <a:r>
              <a:t>Body Level Two</a:t>
            </a:r>
          </a:p>
          <a:p>
            <a:pPr lvl="2"/>
            <a:r>
              <a:t>Body Level Three</a:t>
            </a:r>
          </a:p>
          <a:p>
            <a:pPr lvl="3"/>
            <a:r>
              <a:t>Body Level Four</a:t>
            </a:r>
          </a:p>
          <a:p>
            <a:pPr lvl="4"/>
            <a:r>
              <a:t>Body Level Five</a:t>
            </a:r>
          </a:p>
        </p:txBody>
      </p:sp>
      <p:sp>
        <p:nvSpPr>
          <p:cNvPr id="202" name="Text Placeholder 4"/>
          <p:cNvSpPr>
            <a:spLocks noGrp="1"/>
          </p:cNvSpPr>
          <p:nvPr>
            <p:ph type="body" sz="quarter" idx="21"/>
          </p:nvPr>
        </p:nvSpPr>
        <p:spPr>
          <a:xfrm>
            <a:off x="12344400" y="3362326"/>
            <a:ext cx="10366376" cy="1647825"/>
          </a:xfrm>
          <a:prstGeom prst="rect">
            <a:avLst/>
          </a:prstGeom>
          <a:ln w="12700"/>
        </p:spPr>
        <p:txBody>
          <a:bodyPr anchor="b"/>
          <a:lstStyle/>
          <a:p>
            <a:pPr marL="0" indent="0">
              <a:buSzTx/>
              <a:buFontTx/>
              <a:buNone/>
              <a:defRPr sz="4800">
                <a:solidFill>
                  <a:schemeClr val="accent1"/>
                </a:solidFill>
                <a:latin typeface="Montserrat Bold"/>
                <a:ea typeface="Montserrat Bold"/>
                <a:cs typeface="Montserrat Bold"/>
                <a:sym typeface="Montserrat Bold"/>
              </a:defRPr>
            </a:pPr>
            <a:endParaRPr/>
          </a:p>
        </p:txBody>
      </p:sp>
      <p:sp>
        <p:nvSpPr>
          <p:cNvPr id="2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10" name="Rectangle"/>
          <p:cNvSpPr/>
          <p:nvPr/>
        </p:nvSpPr>
        <p:spPr>
          <a:xfrm>
            <a:off x="0" y="0"/>
            <a:ext cx="24384000" cy="13716000"/>
          </a:xfrm>
          <a:prstGeom prst="roundRect">
            <a:avLst>
              <a:gd name="adj" fmla="val 0"/>
            </a:avLst>
          </a:prstGeom>
          <a:gradFill>
            <a:gsLst>
              <a:gs pos="458">
                <a:srgbClr val="004089"/>
              </a:gs>
              <a:gs pos="50482">
                <a:srgbClr val="082C5A"/>
              </a:gs>
              <a:gs pos="100000">
                <a:srgbClr val="0F172A"/>
              </a:gs>
            </a:gsLst>
            <a:path>
              <a:fillToRect l="55355" t="95492" r="44644" b="4507"/>
            </a:path>
          </a:gradFill>
          <a:ln w="12700">
            <a:miter lim="400000"/>
          </a:ln>
        </p:spPr>
        <p:txBody>
          <a:bodyPr lIns="50800" tIns="50800" rIns="50800" bIns="50800" anchor="ctr"/>
          <a:lstStyle/>
          <a:p>
            <a:pPr algn="ctr" defTabSz="825500">
              <a:defRPr sz="3200">
                <a:solidFill>
                  <a:srgbClr val="004089"/>
                </a:solidFill>
                <a:latin typeface="Montserrat Medium"/>
                <a:ea typeface="Montserrat Medium"/>
                <a:cs typeface="Montserrat Medium"/>
                <a:sym typeface="Montserrat Medium"/>
              </a:defRPr>
            </a:pPr>
            <a:endParaRPr/>
          </a:p>
        </p:txBody>
      </p:sp>
      <p:sp>
        <p:nvSpPr>
          <p:cNvPr id="211" name="Title Text"/>
          <p:cNvSpPr txBox="1">
            <a:spLocks noGrp="1"/>
          </p:cNvSpPr>
          <p:nvPr>
            <p:ph type="title"/>
          </p:nvPr>
        </p:nvSpPr>
        <p:spPr>
          <a:prstGeom prst="rect">
            <a:avLst/>
          </a:prstGeom>
        </p:spPr>
        <p:txBody>
          <a:bodyPr/>
          <a:lstStyle/>
          <a:p>
            <a:r>
              <a:t>Title Text</a:t>
            </a:r>
          </a:p>
        </p:txBody>
      </p:sp>
      <p:sp>
        <p:nvSpPr>
          <p:cNvPr id="2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19" name="Rectangle"/>
          <p:cNvSpPr/>
          <p:nvPr/>
        </p:nvSpPr>
        <p:spPr>
          <a:xfrm>
            <a:off x="0" y="0"/>
            <a:ext cx="24384000" cy="13716000"/>
          </a:xfrm>
          <a:prstGeom prst="roundRect">
            <a:avLst>
              <a:gd name="adj" fmla="val 0"/>
            </a:avLst>
          </a:prstGeom>
          <a:gradFill>
            <a:gsLst>
              <a:gs pos="458">
                <a:srgbClr val="004089"/>
              </a:gs>
              <a:gs pos="50482">
                <a:srgbClr val="082C5A"/>
              </a:gs>
              <a:gs pos="100000">
                <a:srgbClr val="0F172A"/>
              </a:gs>
            </a:gsLst>
            <a:path>
              <a:fillToRect l="55355" t="95492" r="44644" b="4507"/>
            </a:path>
          </a:gradFill>
          <a:ln w="12700">
            <a:miter lim="400000"/>
          </a:ln>
        </p:spPr>
        <p:txBody>
          <a:bodyPr lIns="50800" tIns="50800" rIns="50800" bIns="50800" anchor="ctr"/>
          <a:lstStyle/>
          <a:p>
            <a:pPr algn="ctr" defTabSz="825500">
              <a:defRPr sz="3200">
                <a:solidFill>
                  <a:srgbClr val="004089"/>
                </a:solidFill>
                <a:latin typeface="Montserrat Medium"/>
                <a:ea typeface="Montserrat Medium"/>
                <a:cs typeface="Montserrat Medium"/>
                <a:sym typeface="Montserrat Medium"/>
              </a:defRPr>
            </a:pPr>
            <a:endParaRPr/>
          </a:p>
        </p:txBody>
      </p:sp>
      <p:sp>
        <p:nvSpPr>
          <p:cNvPr id="2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27" name="Title Text"/>
          <p:cNvSpPr txBox="1">
            <a:spLocks noGrp="1"/>
          </p:cNvSpPr>
          <p:nvPr>
            <p:ph type="title"/>
          </p:nvPr>
        </p:nvSpPr>
        <p:spPr>
          <a:xfrm>
            <a:off x="1679575" y="914400"/>
            <a:ext cx="7864476" cy="3200400"/>
          </a:xfrm>
          <a:prstGeom prst="rect">
            <a:avLst/>
          </a:prstGeom>
        </p:spPr>
        <p:txBody>
          <a:bodyPr anchor="b"/>
          <a:lstStyle>
            <a:lvl1pPr>
              <a:defRPr sz="6400"/>
            </a:lvl1pPr>
          </a:lstStyle>
          <a:p>
            <a:r>
              <a:t>Title Text</a:t>
            </a:r>
          </a:p>
        </p:txBody>
      </p:sp>
      <p:sp>
        <p:nvSpPr>
          <p:cNvPr id="228" name="Body Level One…"/>
          <p:cNvSpPr txBox="1">
            <a:spLocks noGrp="1"/>
          </p:cNvSpPr>
          <p:nvPr>
            <p:ph type="body" sz="half" idx="1"/>
          </p:nvPr>
        </p:nvSpPr>
        <p:spPr>
          <a:xfrm>
            <a:off x="10366375" y="1974850"/>
            <a:ext cx="12344401" cy="9747250"/>
          </a:xfrm>
          <a:prstGeom prst="rect">
            <a:avLst/>
          </a:prstGeom>
        </p:spPr>
        <p:txBody>
          <a:bodyPr/>
          <a:lstStyle>
            <a:lvl1pPr>
              <a:defRPr sz="6400"/>
            </a:lvl1pPr>
            <a:lvl2pPr marL="0" indent="457200">
              <a:buSzTx/>
              <a:buNone/>
              <a:defRPr sz="6400"/>
            </a:lvl2pPr>
            <a:lvl3pPr marL="1524000" indent="-609600">
              <a:defRPr sz="6400"/>
            </a:lvl3pPr>
            <a:lvl4pPr marL="2103120" indent="-731520">
              <a:defRPr sz="6400"/>
            </a:lvl4pPr>
            <a:lvl5pPr marL="2560320" indent="-731520">
              <a:defRPr sz="6400"/>
            </a:lvl5pPr>
          </a:lstStyle>
          <a:p>
            <a:r>
              <a:t>Body Level One</a:t>
            </a:r>
          </a:p>
          <a:p>
            <a:pPr lvl="1"/>
            <a:r>
              <a:t>Body Level Two</a:t>
            </a:r>
          </a:p>
          <a:p>
            <a:pPr lvl="2"/>
            <a:r>
              <a:t>Body Level Three</a:t>
            </a:r>
          </a:p>
          <a:p>
            <a:pPr lvl="3"/>
            <a:r>
              <a:t>Body Level Four</a:t>
            </a:r>
          </a:p>
          <a:p>
            <a:pPr lvl="4"/>
            <a:r>
              <a:t>Body Level Five</a:t>
            </a:r>
          </a:p>
        </p:txBody>
      </p:sp>
      <p:sp>
        <p:nvSpPr>
          <p:cNvPr id="229" name="Text Placeholder 3"/>
          <p:cNvSpPr>
            <a:spLocks noGrp="1"/>
          </p:cNvSpPr>
          <p:nvPr>
            <p:ph type="body" sz="quarter" idx="21"/>
          </p:nvPr>
        </p:nvSpPr>
        <p:spPr>
          <a:xfrm>
            <a:off x="1679575" y="4114800"/>
            <a:ext cx="7864476" cy="7623176"/>
          </a:xfrm>
          <a:prstGeom prst="rect">
            <a:avLst/>
          </a:prstGeom>
          <a:ln w="12700"/>
        </p:spPr>
        <p:txBody>
          <a:bodyPr/>
          <a:lstStyle/>
          <a:p>
            <a:pPr marL="0" indent="0">
              <a:buSzTx/>
              <a:buFontTx/>
              <a:buNone/>
              <a:defRPr sz="3200"/>
            </a:pPr>
            <a:endParaRPr/>
          </a:p>
        </p:txBody>
      </p:sp>
      <p:sp>
        <p:nvSpPr>
          <p:cNvPr id="2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37" name="Title Text"/>
          <p:cNvSpPr txBox="1">
            <a:spLocks noGrp="1"/>
          </p:cNvSpPr>
          <p:nvPr>
            <p:ph type="title"/>
          </p:nvPr>
        </p:nvSpPr>
        <p:spPr>
          <a:xfrm>
            <a:off x="1679575" y="914400"/>
            <a:ext cx="7864476" cy="3200400"/>
          </a:xfrm>
          <a:prstGeom prst="rect">
            <a:avLst/>
          </a:prstGeom>
        </p:spPr>
        <p:txBody>
          <a:bodyPr anchor="b"/>
          <a:lstStyle>
            <a:lvl1pPr>
              <a:defRPr sz="6400"/>
            </a:lvl1pPr>
          </a:lstStyle>
          <a:p>
            <a:r>
              <a:t>Title Text</a:t>
            </a:r>
          </a:p>
        </p:txBody>
      </p:sp>
      <p:sp>
        <p:nvSpPr>
          <p:cNvPr id="238" name="Picture Placeholder 2"/>
          <p:cNvSpPr>
            <a:spLocks noGrp="1"/>
          </p:cNvSpPr>
          <p:nvPr>
            <p:ph type="pic" sz="half" idx="21"/>
          </p:nvPr>
        </p:nvSpPr>
        <p:spPr>
          <a:xfrm>
            <a:off x="10366375" y="1974850"/>
            <a:ext cx="12344401" cy="9747250"/>
          </a:xfrm>
          <a:prstGeom prst="rect">
            <a:avLst/>
          </a:prstGeom>
          <a:ln w="12700"/>
        </p:spPr>
        <p:txBody>
          <a:bodyPr tIns="45719" bIns="45719">
            <a:noAutofit/>
          </a:bodyPr>
          <a:lstStyle/>
          <a:p>
            <a:endParaRPr/>
          </a:p>
        </p:txBody>
      </p:sp>
      <p:sp>
        <p:nvSpPr>
          <p:cNvPr id="239" name="Body Level One…"/>
          <p:cNvSpPr txBox="1">
            <a:spLocks noGrp="1"/>
          </p:cNvSpPr>
          <p:nvPr>
            <p:ph type="body" sz="quarter" idx="1"/>
          </p:nvPr>
        </p:nvSpPr>
        <p:spPr>
          <a:xfrm>
            <a:off x="1679575" y="4114800"/>
            <a:ext cx="7864476" cy="7623176"/>
          </a:xfrm>
          <a:prstGeom prst="rect">
            <a:avLst/>
          </a:prstGeom>
        </p:spPr>
        <p:txBody>
          <a:bodyPr/>
          <a:lstStyle>
            <a:lvl1pPr marL="0" indent="0">
              <a:buSzTx/>
              <a:buFontTx/>
              <a:buNone/>
              <a:defRPr sz="3200"/>
            </a:lvl1pPr>
            <a:lvl2pPr marL="0" indent="457200">
              <a:buSzTx/>
              <a:buFontTx/>
              <a:buNone/>
              <a:defRPr sz="3200"/>
            </a:lvl2pPr>
            <a:lvl3pPr marL="0" indent="914400">
              <a:buSzTx/>
              <a:buFontTx/>
              <a:buNone/>
              <a:defRPr sz="3200"/>
            </a:lvl3pPr>
            <a:lvl4pPr marL="0" indent="1371600">
              <a:buSzTx/>
              <a:buFontTx/>
              <a:buNone/>
              <a:defRPr sz="3200"/>
            </a:lvl4pPr>
            <a:lvl5pPr marL="0" indent="1828800">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47" name="Rectangle"/>
          <p:cNvSpPr/>
          <p:nvPr/>
        </p:nvSpPr>
        <p:spPr>
          <a:xfrm>
            <a:off x="0" y="0"/>
            <a:ext cx="24384000" cy="13716000"/>
          </a:xfrm>
          <a:prstGeom prst="roundRect">
            <a:avLst>
              <a:gd name="adj" fmla="val 0"/>
            </a:avLst>
          </a:prstGeom>
          <a:gradFill>
            <a:gsLst>
              <a:gs pos="458">
                <a:srgbClr val="004089"/>
              </a:gs>
              <a:gs pos="50482">
                <a:srgbClr val="082C5A"/>
              </a:gs>
              <a:gs pos="100000">
                <a:srgbClr val="0F172A"/>
              </a:gs>
            </a:gsLst>
            <a:path>
              <a:fillToRect l="55355" t="95492" r="44644" b="4507"/>
            </a:path>
          </a:gradFill>
          <a:ln w="12700">
            <a:miter lim="400000"/>
          </a:ln>
        </p:spPr>
        <p:txBody>
          <a:bodyPr lIns="50800" tIns="50800" rIns="50800" bIns="50800" anchor="ctr"/>
          <a:lstStyle/>
          <a:p>
            <a:pPr algn="ctr" defTabSz="825500">
              <a:defRPr sz="3200">
                <a:solidFill>
                  <a:srgbClr val="004089"/>
                </a:solidFill>
                <a:latin typeface="Montserrat Medium"/>
                <a:ea typeface="Montserrat Medium"/>
                <a:cs typeface="Montserrat Medium"/>
                <a:sym typeface="Montserrat Medium"/>
              </a:defRPr>
            </a:pPr>
            <a:endParaRPr/>
          </a:p>
        </p:txBody>
      </p:sp>
      <p:sp>
        <p:nvSpPr>
          <p:cNvPr id="2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1" name="Title Text"/>
          <p:cNvSpPr txBox="1">
            <a:spLocks noGrp="1"/>
          </p:cNvSpPr>
          <p:nvPr>
            <p:ph type="title"/>
          </p:nvPr>
        </p:nvSpPr>
        <p:spPr>
          <a:prstGeom prst="rect">
            <a:avLst/>
          </a:prstGeom>
        </p:spPr>
        <p:txBody>
          <a:bodyPr/>
          <a:lstStyle/>
          <a:p>
            <a:r>
              <a:t>Title Text</a:t>
            </a:r>
          </a:p>
        </p:txBody>
      </p:sp>
      <p:sp>
        <p:nvSpPr>
          <p:cNvPr id="3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40" name="Title Text"/>
          <p:cNvSpPr txBox="1">
            <a:spLocks noGrp="1"/>
          </p:cNvSpPr>
          <p:nvPr>
            <p:ph type="title"/>
          </p:nvPr>
        </p:nvSpPr>
        <p:spPr>
          <a:xfrm>
            <a:off x="1663700" y="3419476"/>
            <a:ext cx="21031200" cy="5705474"/>
          </a:xfrm>
          <a:prstGeom prst="rect">
            <a:avLst/>
          </a:prstGeom>
        </p:spPr>
        <p:txBody>
          <a:bodyPr anchor="b"/>
          <a:lstStyle>
            <a:lvl1pPr>
              <a:defRPr sz="12000"/>
            </a:lvl1pPr>
          </a:lstStyle>
          <a:p>
            <a:r>
              <a:t>Title Text</a:t>
            </a:r>
          </a:p>
        </p:txBody>
      </p:sp>
      <p:sp>
        <p:nvSpPr>
          <p:cNvPr id="41" name="Body Level One…"/>
          <p:cNvSpPr txBox="1">
            <a:spLocks noGrp="1"/>
          </p:cNvSpPr>
          <p:nvPr>
            <p:ph type="body" sz="quarter" idx="1"/>
          </p:nvPr>
        </p:nvSpPr>
        <p:spPr>
          <a:xfrm>
            <a:off x="1663700" y="9178925"/>
            <a:ext cx="21031200" cy="3000375"/>
          </a:xfrm>
          <a:prstGeom prst="rect">
            <a:avLst/>
          </a:prstGeom>
        </p:spPr>
        <p:txBody>
          <a:bodyPr/>
          <a:lstStyle>
            <a:lvl1pPr marL="0" indent="0">
              <a:buSzTx/>
              <a:buFontTx/>
              <a:buNone/>
              <a:defRPr sz="4800">
                <a:solidFill>
                  <a:srgbClr val="888888"/>
                </a:solidFill>
              </a:defRPr>
            </a:lvl1pPr>
            <a:lvl2pPr marL="0" indent="457200">
              <a:buSzTx/>
              <a:buFontTx/>
              <a:buNone/>
              <a:defRPr sz="4800">
                <a:solidFill>
                  <a:srgbClr val="888888"/>
                </a:solidFill>
              </a:defRPr>
            </a:lvl2pPr>
            <a:lvl3pPr marL="0" indent="914400">
              <a:buSzTx/>
              <a:buFontTx/>
              <a:buNone/>
              <a:defRPr sz="4800">
                <a:solidFill>
                  <a:srgbClr val="888888"/>
                </a:solidFill>
              </a:defRPr>
            </a:lvl3pPr>
            <a:lvl4pPr marL="0" indent="1371600">
              <a:buSzTx/>
              <a:buFontTx/>
              <a:buNone/>
              <a:defRPr sz="4800">
                <a:solidFill>
                  <a:srgbClr val="888888"/>
                </a:solidFill>
              </a:defRPr>
            </a:lvl4pPr>
            <a:lvl5pPr marL="0" indent="1828800">
              <a:buSzTx/>
              <a:buFontTx/>
              <a:buNone/>
              <a:defRPr sz="48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9" name="Title Text"/>
          <p:cNvSpPr txBox="1">
            <a:spLocks noGrp="1"/>
          </p:cNvSpPr>
          <p:nvPr>
            <p:ph type="title"/>
          </p:nvPr>
        </p:nvSpPr>
        <p:spPr>
          <a:prstGeom prst="rect">
            <a:avLst/>
          </a:prstGeom>
        </p:spPr>
        <p:txBody>
          <a:bodyPr/>
          <a:lstStyle/>
          <a:p>
            <a:r>
              <a:t>Title Text</a:t>
            </a:r>
          </a:p>
        </p:txBody>
      </p:sp>
      <p:sp>
        <p:nvSpPr>
          <p:cNvPr id="50" name="Body Level One…"/>
          <p:cNvSpPr txBox="1">
            <a:spLocks noGrp="1"/>
          </p:cNvSpPr>
          <p:nvPr>
            <p:ph type="body" sz="half" idx="1"/>
          </p:nvPr>
        </p:nvSpPr>
        <p:spPr>
          <a:xfrm>
            <a:off x="1676400" y="3651250"/>
            <a:ext cx="10363200" cy="8702676"/>
          </a:xfrm>
          <a:prstGeom prst="rect">
            <a:avLst/>
          </a:prstGeom>
        </p:spPr>
        <p:txBody>
          <a:bodyPr/>
          <a:lstStyle>
            <a:lvl2pPr marL="0" indent="457200">
              <a:buSzTx/>
              <a:buNone/>
            </a:lvl2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8" name="Title Text"/>
          <p:cNvSpPr txBox="1">
            <a:spLocks noGrp="1"/>
          </p:cNvSpPr>
          <p:nvPr>
            <p:ph type="title"/>
          </p:nvPr>
        </p:nvSpPr>
        <p:spPr>
          <a:xfrm>
            <a:off x="1679575" y="730250"/>
            <a:ext cx="21031201" cy="2651126"/>
          </a:xfrm>
          <a:prstGeom prst="rect">
            <a:avLst/>
          </a:prstGeom>
        </p:spPr>
        <p:txBody>
          <a:bodyPr/>
          <a:lstStyle/>
          <a:p>
            <a:r>
              <a:t>Title Text</a:t>
            </a:r>
          </a:p>
        </p:txBody>
      </p:sp>
      <p:sp>
        <p:nvSpPr>
          <p:cNvPr id="59" name="Body Level One…"/>
          <p:cNvSpPr txBox="1">
            <a:spLocks noGrp="1"/>
          </p:cNvSpPr>
          <p:nvPr>
            <p:ph type="body" sz="quarter" idx="1"/>
          </p:nvPr>
        </p:nvSpPr>
        <p:spPr>
          <a:xfrm>
            <a:off x="1679575" y="3362326"/>
            <a:ext cx="10315576" cy="1647825"/>
          </a:xfrm>
          <a:prstGeom prst="rect">
            <a:avLst/>
          </a:prstGeom>
        </p:spPr>
        <p:txBody>
          <a:bodyPr anchor="b"/>
          <a:lstStyle>
            <a:lvl1pPr marL="0" indent="0">
              <a:buSzTx/>
              <a:buFontTx/>
              <a:buNone/>
              <a:defRPr sz="4800">
                <a:latin typeface="Montserrat Bold"/>
                <a:ea typeface="Montserrat Bold"/>
                <a:cs typeface="Montserrat Bold"/>
                <a:sym typeface="Montserrat Bold"/>
              </a:defRPr>
            </a:lvl1pPr>
            <a:lvl2pPr marL="0" indent="457200">
              <a:buSzTx/>
              <a:buFontTx/>
              <a:buNone/>
              <a:defRPr sz="4800">
                <a:latin typeface="Montserrat Bold"/>
                <a:ea typeface="Montserrat Bold"/>
                <a:cs typeface="Montserrat Bold"/>
                <a:sym typeface="Montserrat Bold"/>
              </a:defRPr>
            </a:lvl2pPr>
            <a:lvl3pPr marL="0" indent="914400">
              <a:buSzTx/>
              <a:buFontTx/>
              <a:buNone/>
              <a:defRPr sz="4800">
                <a:latin typeface="Montserrat Bold"/>
                <a:ea typeface="Montserrat Bold"/>
                <a:cs typeface="Montserrat Bold"/>
                <a:sym typeface="Montserrat Bold"/>
              </a:defRPr>
            </a:lvl3pPr>
            <a:lvl4pPr marL="0" indent="1371600">
              <a:buSzTx/>
              <a:buFontTx/>
              <a:buNone/>
              <a:defRPr sz="4800">
                <a:latin typeface="Montserrat Bold"/>
                <a:ea typeface="Montserrat Bold"/>
                <a:cs typeface="Montserrat Bold"/>
                <a:sym typeface="Montserrat Bold"/>
              </a:defRPr>
            </a:lvl4pPr>
            <a:lvl5pPr marL="0" indent="1828800">
              <a:buSzTx/>
              <a:buFontTx/>
              <a:buNone/>
              <a:defRPr sz="4800">
                <a:latin typeface="Montserrat Bold"/>
                <a:ea typeface="Montserrat Bold"/>
                <a:cs typeface="Montserrat Bold"/>
                <a:sym typeface="Montserrat Bold"/>
              </a:defRPr>
            </a:lvl5pPr>
          </a:lstStyle>
          <a:p>
            <a:r>
              <a:t>Body Level One</a:t>
            </a:r>
          </a:p>
          <a:p>
            <a:pPr lvl="1"/>
            <a:r>
              <a:t>Body Level Two</a:t>
            </a:r>
          </a:p>
          <a:p>
            <a:pPr lvl="2"/>
            <a:r>
              <a:t>Body Level Three</a:t>
            </a:r>
          </a:p>
          <a:p>
            <a:pPr lvl="3"/>
            <a:r>
              <a:t>Body Level Four</a:t>
            </a:r>
          </a:p>
          <a:p>
            <a:pPr lvl="4"/>
            <a:r>
              <a:t>Body Level Five</a:t>
            </a:r>
          </a:p>
        </p:txBody>
      </p:sp>
      <p:sp>
        <p:nvSpPr>
          <p:cNvPr id="60" name="Text Placeholder 4"/>
          <p:cNvSpPr>
            <a:spLocks noGrp="1"/>
          </p:cNvSpPr>
          <p:nvPr>
            <p:ph type="body" sz="quarter" idx="21"/>
          </p:nvPr>
        </p:nvSpPr>
        <p:spPr>
          <a:xfrm>
            <a:off x="12344400" y="3362326"/>
            <a:ext cx="10366376" cy="1647825"/>
          </a:xfrm>
          <a:prstGeom prst="rect">
            <a:avLst/>
          </a:prstGeom>
          <a:ln w="12700"/>
        </p:spPr>
        <p:txBody>
          <a:bodyPr anchor="b"/>
          <a:lstStyle/>
          <a:p>
            <a:pPr marL="0" indent="0">
              <a:buSzTx/>
              <a:buFontTx/>
              <a:buNone/>
              <a:defRPr sz="4800">
                <a:latin typeface="Montserrat Bold"/>
                <a:ea typeface="Montserrat Bold"/>
                <a:cs typeface="Montserrat Bold"/>
                <a:sym typeface="Montserrat Bold"/>
              </a:defRPr>
            </a:pPr>
            <a:endParaRP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8" name="Rectangle"/>
          <p:cNvSpPr/>
          <p:nvPr/>
        </p:nvSpPr>
        <p:spPr>
          <a:xfrm>
            <a:off x="0" y="0"/>
            <a:ext cx="24384000" cy="13716000"/>
          </a:xfrm>
          <a:prstGeom prst="roundRect">
            <a:avLst>
              <a:gd name="adj" fmla="val 0"/>
            </a:avLst>
          </a:prstGeom>
          <a:gradFill>
            <a:gsLst>
              <a:gs pos="458">
                <a:srgbClr val="004089"/>
              </a:gs>
              <a:gs pos="50482">
                <a:srgbClr val="082C5A"/>
              </a:gs>
              <a:gs pos="100000">
                <a:srgbClr val="0F172A"/>
              </a:gs>
            </a:gsLst>
            <a:path>
              <a:fillToRect l="55355" t="95492" r="44644" b="4507"/>
            </a:path>
          </a:gradFill>
          <a:ln w="12700">
            <a:miter lim="400000"/>
          </a:ln>
        </p:spPr>
        <p:txBody>
          <a:bodyPr lIns="50800" tIns="50800" rIns="50800" bIns="50800" anchor="ctr"/>
          <a:lstStyle/>
          <a:p>
            <a:pPr algn="ctr" defTabSz="825500">
              <a:defRPr sz="3200">
                <a:solidFill>
                  <a:srgbClr val="004089"/>
                </a:solidFill>
                <a:latin typeface="Montserrat Medium"/>
                <a:ea typeface="Montserrat Medium"/>
                <a:cs typeface="Montserrat Medium"/>
                <a:sym typeface="Montserrat Medium"/>
              </a:defRPr>
            </a:pPr>
            <a:endParaRPr/>
          </a:p>
        </p:txBody>
      </p:sp>
      <p:sp>
        <p:nvSpPr>
          <p:cNvPr id="69" name="Title Text"/>
          <p:cNvSpPr txBox="1">
            <a:spLocks noGrp="1"/>
          </p:cNvSpPr>
          <p:nvPr>
            <p:ph type="title"/>
          </p:nvPr>
        </p:nvSpPr>
        <p:spPr>
          <a:prstGeom prst="rect">
            <a:avLst/>
          </a:prstGeom>
        </p:spPr>
        <p:txBody>
          <a:bodyPr/>
          <a:lstStyle/>
          <a:p>
            <a:r>
              <a:t>Title Text</a:t>
            </a: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7" name="Rectangle"/>
          <p:cNvSpPr/>
          <p:nvPr/>
        </p:nvSpPr>
        <p:spPr>
          <a:xfrm>
            <a:off x="0" y="0"/>
            <a:ext cx="24384000" cy="13716000"/>
          </a:xfrm>
          <a:prstGeom prst="roundRect">
            <a:avLst>
              <a:gd name="adj" fmla="val 0"/>
            </a:avLst>
          </a:prstGeom>
          <a:gradFill>
            <a:gsLst>
              <a:gs pos="458">
                <a:srgbClr val="004089"/>
              </a:gs>
              <a:gs pos="50482">
                <a:srgbClr val="082C5A"/>
              </a:gs>
              <a:gs pos="100000">
                <a:srgbClr val="0F172A"/>
              </a:gs>
            </a:gsLst>
            <a:path>
              <a:fillToRect l="55355" t="95492" r="44644" b="4507"/>
            </a:path>
          </a:gradFill>
          <a:ln w="12700">
            <a:miter lim="400000"/>
          </a:ln>
        </p:spPr>
        <p:txBody>
          <a:bodyPr lIns="50800" tIns="50800" rIns="50800" bIns="50800" anchor="ctr"/>
          <a:lstStyle/>
          <a:p>
            <a:pPr algn="ctr" defTabSz="825500">
              <a:defRPr sz="3200">
                <a:solidFill>
                  <a:srgbClr val="004089"/>
                </a:solidFill>
                <a:latin typeface="Montserrat Medium"/>
                <a:ea typeface="Montserrat Medium"/>
                <a:cs typeface="Montserrat Medium"/>
                <a:sym typeface="Montserrat Medium"/>
              </a:defRPr>
            </a:pPr>
            <a:endParaRP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copy">
    <p:spTree>
      <p:nvGrpSpPr>
        <p:cNvPr id="1" name=""/>
        <p:cNvGrpSpPr/>
        <p:nvPr/>
      </p:nvGrpSpPr>
      <p:grpSpPr>
        <a:xfrm>
          <a:off x="0" y="0"/>
          <a:ext cx="0" cy="0"/>
          <a:chOff x="0" y="0"/>
          <a:chExt cx="0" cy="0"/>
        </a:xfrm>
      </p:grpSpPr>
      <p:pic>
        <p:nvPicPr>
          <p:cNvPr id="85" name="hero-1 2.jpg" descr="hero-1 2.jpg"/>
          <p:cNvPicPr>
            <a:picLocks noChangeAspect="1"/>
          </p:cNvPicPr>
          <p:nvPr/>
        </p:nvPicPr>
        <p:blipFill>
          <a:blip r:embed="rId2"/>
          <a:srcRect l="7973" r="7974"/>
          <a:stretch>
            <a:fillRect/>
          </a:stretch>
        </p:blipFill>
        <p:spPr>
          <a:xfrm>
            <a:off x="0" y="0"/>
            <a:ext cx="24384001" cy="13716000"/>
          </a:xfrm>
          <a:prstGeom prst="rect">
            <a:avLst/>
          </a:prstGeom>
          <a:ln w="12700">
            <a:miter lim="400000"/>
          </a:ln>
        </p:spPr>
      </p:pic>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C212E"/>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76400" y="730250"/>
            <a:ext cx="21031200" cy="265112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t>Title Text</a:t>
            </a:r>
          </a:p>
        </p:txBody>
      </p:sp>
      <p:sp>
        <p:nvSpPr>
          <p:cNvPr id="3" name="Body Level One…"/>
          <p:cNvSpPr txBox="1">
            <a:spLocks noGrp="1"/>
          </p:cNvSpPr>
          <p:nvPr>
            <p:ph type="body" idx="1"/>
          </p:nvPr>
        </p:nvSpPr>
        <p:spPr>
          <a:xfrm>
            <a:off x="1676400" y="3651250"/>
            <a:ext cx="21031200" cy="870267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785600" y="12344400"/>
            <a:ext cx="5689600" cy="736601"/>
          </a:xfrm>
          <a:prstGeom prst="rect">
            <a:avLst/>
          </a:prstGeom>
          <a:ln w="25400">
            <a:miter lim="400000"/>
          </a:ln>
        </p:spPr>
        <p:txBody>
          <a:bodyPr wrap="none" tIns="91439" bIns="91439" anchor="ctr">
            <a:spAutoFit/>
          </a:bodyPr>
          <a:lstStyle>
            <a:lvl1pPr algn="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ransition spd="med"/>
  <p:txStyles>
    <p:titleStyle>
      <a:lvl1pPr marL="0" marR="0" indent="0" algn="l" defTabSz="1828800" rtl="0" latinLnBrk="0">
        <a:lnSpc>
          <a:spcPct val="90000"/>
        </a:lnSpc>
        <a:spcBef>
          <a:spcPts val="0"/>
        </a:spcBef>
        <a:spcAft>
          <a:spcPts val="0"/>
        </a:spcAft>
        <a:buClrTx/>
        <a:buSzTx/>
        <a:buFontTx/>
        <a:buNone/>
        <a:tabLst/>
        <a:defRPr sz="8800" b="0" i="0" u="none" strike="noStrike" cap="none" spc="0" baseline="0">
          <a:solidFill>
            <a:schemeClr val="accent1">
              <a:hueOff val="-12600000"/>
              <a:satOff val="-40000"/>
              <a:lumOff val="3921"/>
            </a:schemeClr>
          </a:solidFill>
          <a:uFillTx/>
          <a:latin typeface="Montserrat Bold"/>
          <a:ea typeface="Montserrat Bold"/>
          <a:cs typeface="Montserrat Bold"/>
          <a:sym typeface="Montserrat Bold"/>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chemeClr val="accent1">
              <a:hueOff val="-12600000"/>
              <a:satOff val="-40000"/>
              <a:lumOff val="3921"/>
            </a:schemeClr>
          </a:solidFill>
          <a:uFillTx/>
          <a:latin typeface="Montserrat Bold"/>
          <a:ea typeface="Montserrat Bold"/>
          <a:cs typeface="Montserrat Bold"/>
          <a:sym typeface="Montserrat Bold"/>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chemeClr val="accent1">
              <a:hueOff val="-12600000"/>
              <a:satOff val="-40000"/>
              <a:lumOff val="3921"/>
            </a:schemeClr>
          </a:solidFill>
          <a:uFillTx/>
          <a:latin typeface="Montserrat Bold"/>
          <a:ea typeface="Montserrat Bold"/>
          <a:cs typeface="Montserrat Bold"/>
          <a:sym typeface="Montserrat Bold"/>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chemeClr val="accent1">
              <a:hueOff val="-12600000"/>
              <a:satOff val="-40000"/>
              <a:lumOff val="3921"/>
            </a:schemeClr>
          </a:solidFill>
          <a:uFillTx/>
          <a:latin typeface="Montserrat Bold"/>
          <a:ea typeface="Montserrat Bold"/>
          <a:cs typeface="Montserrat Bold"/>
          <a:sym typeface="Montserrat Bold"/>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chemeClr val="accent1">
              <a:hueOff val="-12600000"/>
              <a:satOff val="-40000"/>
              <a:lumOff val="3921"/>
            </a:schemeClr>
          </a:solidFill>
          <a:uFillTx/>
          <a:latin typeface="Montserrat Bold"/>
          <a:ea typeface="Montserrat Bold"/>
          <a:cs typeface="Montserrat Bold"/>
          <a:sym typeface="Montserrat Bold"/>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chemeClr val="accent1">
              <a:hueOff val="-12600000"/>
              <a:satOff val="-40000"/>
              <a:lumOff val="3921"/>
            </a:schemeClr>
          </a:solidFill>
          <a:uFillTx/>
          <a:latin typeface="Montserrat Bold"/>
          <a:ea typeface="Montserrat Bold"/>
          <a:cs typeface="Montserrat Bold"/>
          <a:sym typeface="Montserrat Bold"/>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chemeClr val="accent1">
              <a:hueOff val="-12600000"/>
              <a:satOff val="-40000"/>
              <a:lumOff val="3921"/>
            </a:schemeClr>
          </a:solidFill>
          <a:uFillTx/>
          <a:latin typeface="Montserrat Bold"/>
          <a:ea typeface="Montserrat Bold"/>
          <a:cs typeface="Montserrat Bold"/>
          <a:sym typeface="Montserrat Bold"/>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chemeClr val="accent1">
              <a:hueOff val="-12600000"/>
              <a:satOff val="-40000"/>
              <a:lumOff val="3921"/>
            </a:schemeClr>
          </a:solidFill>
          <a:uFillTx/>
          <a:latin typeface="Montserrat Bold"/>
          <a:ea typeface="Montserrat Bold"/>
          <a:cs typeface="Montserrat Bold"/>
          <a:sym typeface="Montserrat Bold"/>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chemeClr val="accent1">
              <a:hueOff val="-12600000"/>
              <a:satOff val="-40000"/>
              <a:lumOff val="3921"/>
            </a:schemeClr>
          </a:solidFill>
          <a:uFillTx/>
          <a:latin typeface="Montserrat Bold"/>
          <a:ea typeface="Montserrat Bold"/>
          <a:cs typeface="Montserrat Bold"/>
          <a:sym typeface="Montserrat Bold"/>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chemeClr val="accent1">
              <a:hueOff val="-12600000"/>
              <a:satOff val="-40000"/>
              <a:lumOff val="3921"/>
            </a:schemeClr>
          </a:solidFill>
          <a:uFillTx/>
          <a:latin typeface="Montserrat Regular"/>
          <a:ea typeface="Montserrat Regular"/>
          <a:cs typeface="Montserrat Regular"/>
          <a:sym typeface="Montserrat Regular"/>
        </a:defRPr>
      </a:lvl1pPr>
      <a:lvl2pPr marL="1257300" marR="0" indent="-8001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chemeClr val="accent1">
              <a:hueOff val="-12600000"/>
              <a:satOff val="-40000"/>
              <a:lumOff val="3921"/>
            </a:schemeClr>
          </a:solidFill>
          <a:uFillTx/>
          <a:latin typeface="Montserrat Regular"/>
          <a:ea typeface="Montserrat Regular"/>
          <a:cs typeface="Montserrat Regular"/>
          <a:sym typeface="Montserrat Regular"/>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chemeClr val="accent1">
              <a:hueOff val="-12600000"/>
              <a:satOff val="-40000"/>
              <a:lumOff val="3921"/>
            </a:schemeClr>
          </a:solidFill>
          <a:uFillTx/>
          <a:latin typeface="Montserrat Regular"/>
          <a:ea typeface="Montserrat Regular"/>
          <a:cs typeface="Montserrat Regular"/>
          <a:sym typeface="Montserrat Regular"/>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chemeClr val="accent1">
              <a:hueOff val="-12600000"/>
              <a:satOff val="-40000"/>
              <a:lumOff val="3921"/>
            </a:schemeClr>
          </a:solidFill>
          <a:uFillTx/>
          <a:latin typeface="Montserrat Regular"/>
          <a:ea typeface="Montserrat Regular"/>
          <a:cs typeface="Montserrat Regular"/>
          <a:sym typeface="Montserrat Regular"/>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chemeClr val="accent1">
              <a:hueOff val="-12600000"/>
              <a:satOff val="-40000"/>
              <a:lumOff val="3921"/>
            </a:schemeClr>
          </a:solidFill>
          <a:uFillTx/>
          <a:latin typeface="Montserrat Regular"/>
          <a:ea typeface="Montserrat Regular"/>
          <a:cs typeface="Montserrat Regular"/>
          <a:sym typeface="Montserrat Regular"/>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chemeClr val="accent1">
              <a:hueOff val="-12600000"/>
              <a:satOff val="-40000"/>
              <a:lumOff val="3921"/>
            </a:schemeClr>
          </a:solidFill>
          <a:uFillTx/>
          <a:latin typeface="Montserrat Regular"/>
          <a:ea typeface="Montserrat Regular"/>
          <a:cs typeface="Montserrat Regular"/>
          <a:sym typeface="Montserrat Regular"/>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chemeClr val="accent1">
              <a:hueOff val="-12600000"/>
              <a:satOff val="-40000"/>
              <a:lumOff val="3921"/>
            </a:schemeClr>
          </a:solidFill>
          <a:uFillTx/>
          <a:latin typeface="Montserrat Regular"/>
          <a:ea typeface="Montserrat Regular"/>
          <a:cs typeface="Montserrat Regular"/>
          <a:sym typeface="Montserrat Regular"/>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chemeClr val="accent1">
              <a:hueOff val="-12600000"/>
              <a:satOff val="-40000"/>
              <a:lumOff val="3921"/>
            </a:schemeClr>
          </a:solidFill>
          <a:uFillTx/>
          <a:latin typeface="Montserrat Regular"/>
          <a:ea typeface="Montserrat Regular"/>
          <a:cs typeface="Montserrat Regular"/>
          <a:sym typeface="Montserrat Regular"/>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chemeClr val="accent1">
              <a:hueOff val="-12600000"/>
              <a:satOff val="-40000"/>
              <a:lumOff val="3921"/>
            </a:schemeClr>
          </a:solidFill>
          <a:uFillTx/>
          <a:latin typeface="Montserrat Regular"/>
          <a:ea typeface="Montserrat Regular"/>
          <a:cs typeface="Montserrat Regular"/>
          <a:sym typeface="Montserrat Regular"/>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1pPr>
      <a:lvl2pPr marL="0" marR="0" indent="457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2pPr>
      <a:lvl3pPr marL="0" marR="0" indent="914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3pPr>
      <a:lvl4pPr marL="0" marR="0" indent="1371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4pPr>
      <a:lvl5pPr marL="0" marR="0" indent="18288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5pPr>
      <a:lvl6pPr marL="0" marR="0" indent="22860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6pPr>
      <a:lvl7pPr marL="0" marR="0" indent="2743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7pPr>
      <a:lvl8pPr marL="0" marR="0" indent="3200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8pPr>
      <a:lvl9pPr marL="0" marR="0" indent="3657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1.png"/><Relationship Id="rId12"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hyperlink" Target="https://www.verizon.com/business/resources/reports/dbir/" TargetMode="External"/><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ifting Gears…"/>
          <p:cNvSpPr txBox="1"/>
          <p:nvPr/>
        </p:nvSpPr>
        <p:spPr>
          <a:xfrm>
            <a:off x="1524000" y="8881349"/>
            <a:ext cx="14830983" cy="299569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b">
            <a:spAutoFit/>
          </a:bodyPr>
          <a:lstStyle/>
          <a:p>
            <a:pPr>
              <a:spcBef>
                <a:spcPts val="2000"/>
              </a:spcBef>
              <a:defRPr sz="12800">
                <a:solidFill>
                  <a:schemeClr val="accent1">
                    <a:hueOff val="-12600000"/>
                    <a:satOff val="-40000"/>
                    <a:lumOff val="3921"/>
                  </a:schemeClr>
                </a:solidFill>
                <a:latin typeface="Montserrat Bold"/>
                <a:ea typeface="Montserrat Bold"/>
                <a:cs typeface="Montserrat Bold"/>
                <a:sym typeface="Montserrat Bold"/>
              </a:defRPr>
            </a:pPr>
            <a:r>
              <a:rPr dirty="0"/>
              <a:t>Shifting Gears</a:t>
            </a:r>
          </a:p>
          <a:p>
            <a:pPr>
              <a:spcBef>
                <a:spcPts val="2000"/>
              </a:spcBef>
              <a:defRPr sz="5000">
                <a:solidFill>
                  <a:schemeClr val="accent1">
                    <a:hueOff val="-12600000"/>
                    <a:satOff val="-40000"/>
                    <a:lumOff val="3921"/>
                  </a:schemeClr>
                </a:solidFill>
                <a:latin typeface="MontserratRoman-Regular"/>
                <a:ea typeface="MontserratRoman-Regular"/>
                <a:cs typeface="MontserratRoman-Regular"/>
                <a:sym typeface="MontserratRoman-Regular"/>
              </a:defRPr>
            </a:pPr>
            <a:r>
              <a:rPr dirty="0"/>
              <a:t>Offensive Solutions for Modern </a:t>
            </a:r>
            <a:r>
              <a:rPr lang="en-CA" dirty="0"/>
              <a:t>Cybersecurity </a:t>
            </a:r>
            <a:r>
              <a:rPr dirty="0"/>
              <a:t>Challenges</a:t>
            </a:r>
          </a:p>
        </p:txBody>
      </p:sp>
      <p:pic>
        <p:nvPicPr>
          <p:cNvPr id="5" name="Picture 4" descr="A robot head with red and blue metal and white text&#10;&#10;AI-generated content may be incorrect.">
            <a:extLst>
              <a:ext uri="{FF2B5EF4-FFF2-40B4-BE49-F238E27FC236}">
                <a16:creationId xmlns:a16="http://schemas.microsoft.com/office/drawing/2014/main" id="{A84A08AC-A554-4FA3-B586-4AA09EF05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028700"/>
            <a:ext cx="7772400" cy="5829300"/>
          </a:xfrm>
          <a:prstGeom prst="rect">
            <a:avLst/>
          </a:prstGeom>
        </p:spPr>
      </p:pic>
      <p:sp>
        <p:nvSpPr>
          <p:cNvPr id="6" name="TextBox 5">
            <a:extLst>
              <a:ext uri="{FF2B5EF4-FFF2-40B4-BE49-F238E27FC236}">
                <a16:creationId xmlns:a16="http://schemas.microsoft.com/office/drawing/2014/main" id="{0CDDDA7D-C25B-8B56-AA6F-7841A4AC701B}"/>
              </a:ext>
            </a:extLst>
          </p:cNvPr>
          <p:cNvSpPr txBox="1"/>
          <p:nvPr/>
        </p:nvSpPr>
        <p:spPr>
          <a:xfrm>
            <a:off x="13184523" y="290038"/>
            <a:ext cx="12862022"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accent1"/>
                </a:solidFill>
                <a:effectLst/>
                <a:uFillTx/>
                <a:latin typeface="+mn-lt"/>
                <a:ea typeface="+mn-ea"/>
                <a:cs typeface="+mn-cs"/>
                <a:sym typeface="Calibri"/>
              </a:rPr>
              <a:t>973-298-1160       </a:t>
            </a:r>
            <a:r>
              <a:rPr lang="en-US" dirty="0" err="1">
                <a:solidFill>
                  <a:schemeClr val="accent1"/>
                </a:solidFill>
              </a:rPr>
              <a:t>www.proactiverisk.com</a:t>
            </a:r>
            <a:endParaRPr kumimoji="0" lang="en-US" sz="3600" b="0" i="0" u="none" strike="noStrike" cap="none" spc="0" normalizeH="0" baseline="0" dirty="0">
              <a:ln>
                <a:noFill/>
              </a:ln>
              <a:solidFill>
                <a:schemeClr val="accent1"/>
              </a:solidFill>
              <a:effectLst/>
              <a:uFillTx/>
              <a:latin typeface="+mn-lt"/>
              <a:ea typeface="+mn-ea"/>
              <a:cs typeface="+mn-cs"/>
              <a:sym typeface="Calibri"/>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Rectangle 11"/>
          <p:cNvSpPr txBox="1"/>
          <p:nvPr/>
        </p:nvSpPr>
        <p:spPr>
          <a:xfrm>
            <a:off x="1270000" y="1015999"/>
            <a:ext cx="9054816" cy="58699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ct val="90000"/>
              </a:lnSpc>
              <a:spcBef>
                <a:spcPts val="2400"/>
              </a:spcBef>
              <a:defRPr sz="12000" b="1">
                <a:solidFill>
                  <a:schemeClr val="accent1"/>
                </a:solidFill>
                <a:latin typeface="MontserratRoman-Bold"/>
                <a:ea typeface="MontserratRoman-Bold"/>
                <a:cs typeface="MontserratRoman-Bold"/>
                <a:sym typeface="MontserratRoman-Bold"/>
              </a:defRPr>
            </a:pPr>
            <a:r>
              <a:t>True </a:t>
            </a:r>
            <a:br/>
            <a:r>
              <a:t>Security</a:t>
            </a:r>
            <a:br/>
            <a:r>
              <a:rPr>
                <a:solidFill>
                  <a:schemeClr val="accent1">
                    <a:hueOff val="-12600000"/>
                    <a:satOff val="-40000"/>
                    <a:lumOff val="3921"/>
                  </a:schemeClr>
                </a:solidFill>
              </a:rPr>
              <a:t>Bundle</a:t>
            </a:r>
          </a:p>
          <a:p>
            <a:pPr>
              <a:lnSpc>
                <a:spcPct val="90000"/>
              </a:lnSpc>
              <a:defRPr i="1">
                <a:solidFill>
                  <a:schemeClr val="accent1">
                    <a:hueOff val="-12600000"/>
                    <a:satOff val="-40000"/>
                    <a:lumOff val="3921"/>
                  </a:schemeClr>
                </a:solidFill>
                <a:latin typeface="MontserratItalic-Regular"/>
                <a:ea typeface="MontserratItalic-Regular"/>
                <a:cs typeface="MontserratItalic-Regular"/>
                <a:sym typeface="MontserratItalic-Regular"/>
              </a:defRPr>
            </a:pPr>
            <a:r>
              <a:t>Modern Streamlined Cyber Stack</a:t>
            </a:r>
          </a:p>
        </p:txBody>
      </p:sp>
      <p:sp>
        <p:nvSpPr>
          <p:cNvPr id="492" name="Rectangle: Rounded Corners 14"/>
          <p:cNvSpPr/>
          <p:nvPr/>
        </p:nvSpPr>
        <p:spPr>
          <a:xfrm rot="10800000">
            <a:off x="11630458" y="995767"/>
            <a:ext cx="11483543" cy="8067979"/>
          </a:xfrm>
          <a:prstGeom prst="roundRect">
            <a:avLst>
              <a:gd name="adj" fmla="val 3848"/>
            </a:avLst>
          </a:prstGeom>
          <a:gradFill>
            <a:gsLst>
              <a:gs pos="0">
                <a:srgbClr val="8BC53F">
                  <a:alpha val="0"/>
                </a:srgbClr>
              </a:gs>
              <a:gs pos="100000">
                <a:srgbClr val="8BC53F">
                  <a:alpha val="20000"/>
                </a:srgbClr>
              </a:gs>
            </a:gsLst>
            <a:lin ang="12900000"/>
          </a:gradFill>
          <a:ln w="50800">
            <a:solidFill>
              <a:srgbClr val="8BC53F"/>
            </a:solidFill>
            <a:miter/>
          </a:ln>
        </p:spPr>
        <p:txBody>
          <a:bodyPr tIns="91439" bIns="91439" anchor="ctr"/>
          <a:lstStyle/>
          <a:p>
            <a:pPr algn="ctr">
              <a:defRPr>
                <a:solidFill>
                  <a:schemeClr val="accent1">
                    <a:hueOff val="-12600000"/>
                    <a:satOff val="-40000"/>
                    <a:lumOff val="3921"/>
                  </a:schemeClr>
                </a:solidFill>
                <a:latin typeface="Montserrat Regular"/>
                <a:ea typeface="Montserrat Regular"/>
                <a:cs typeface="Montserrat Regular"/>
                <a:sym typeface="Montserrat Regular"/>
              </a:defRPr>
            </a:pPr>
            <a:endParaRPr/>
          </a:p>
        </p:txBody>
      </p:sp>
      <p:sp>
        <p:nvSpPr>
          <p:cNvPr id="493" name="Rounded Rectangle"/>
          <p:cNvSpPr/>
          <p:nvPr/>
        </p:nvSpPr>
        <p:spPr>
          <a:xfrm>
            <a:off x="17389594" y="5885987"/>
            <a:ext cx="5339231" cy="1204411"/>
          </a:xfrm>
          <a:prstGeom prst="roundRect">
            <a:avLst>
              <a:gd name="adj" fmla="val 50000"/>
            </a:avLst>
          </a:prstGeom>
          <a:ln w="25400">
            <a:solidFill>
              <a:srgbClr val="8497B0"/>
            </a:solidFill>
            <a:miter/>
          </a:ln>
        </p:spPr>
        <p:txBody>
          <a:bodyPr tIns="91439" bIns="91439" anchor="b"/>
          <a:lstStyle/>
          <a:p>
            <a:pPr algn="ctr">
              <a:defRPr>
                <a:solidFill>
                  <a:schemeClr val="accent1">
                    <a:hueOff val="-12600000"/>
                    <a:satOff val="-40000"/>
                    <a:lumOff val="3921"/>
                  </a:schemeClr>
                </a:solidFill>
              </a:defRPr>
            </a:pPr>
            <a:endParaRPr/>
          </a:p>
        </p:txBody>
      </p:sp>
      <p:sp>
        <p:nvSpPr>
          <p:cNvPr id="494" name="Application Control"/>
          <p:cNvSpPr txBox="1"/>
          <p:nvPr/>
        </p:nvSpPr>
        <p:spPr>
          <a:xfrm>
            <a:off x="17514859" y="6594291"/>
            <a:ext cx="5088699" cy="4622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b">
            <a:spAutoFit/>
          </a:bodyPr>
          <a:lstStyle>
            <a:lvl1pPr algn="ctr">
              <a:defRPr sz="1800">
                <a:solidFill>
                  <a:srgbClr val="92D050"/>
                </a:solidFill>
                <a:latin typeface="Montserrat Bold"/>
                <a:ea typeface="Montserrat Bold"/>
                <a:cs typeface="Montserrat Bold"/>
                <a:sym typeface="Montserrat Bold"/>
              </a:defRPr>
            </a:lvl1pPr>
          </a:lstStyle>
          <a:p>
            <a:r>
              <a:t>Application Control</a:t>
            </a:r>
          </a:p>
        </p:txBody>
      </p:sp>
      <p:sp>
        <p:nvSpPr>
          <p:cNvPr id="495" name="Rounded Rectangle"/>
          <p:cNvSpPr/>
          <p:nvPr/>
        </p:nvSpPr>
        <p:spPr>
          <a:xfrm>
            <a:off x="12010372" y="5916363"/>
            <a:ext cx="5080303" cy="1189233"/>
          </a:xfrm>
          <a:prstGeom prst="roundRect">
            <a:avLst>
              <a:gd name="adj" fmla="val 50000"/>
            </a:avLst>
          </a:prstGeom>
          <a:ln w="25400">
            <a:solidFill>
              <a:srgbClr val="8497B0"/>
            </a:solidFill>
            <a:miter/>
          </a:ln>
        </p:spPr>
        <p:txBody>
          <a:bodyPr tIns="91439" bIns="91439" anchor="b"/>
          <a:lstStyle/>
          <a:p>
            <a:pPr algn="ctr">
              <a:defRPr>
                <a:solidFill>
                  <a:schemeClr val="accent1">
                    <a:hueOff val="-12600000"/>
                    <a:satOff val="-40000"/>
                    <a:lumOff val="3921"/>
                  </a:schemeClr>
                </a:solidFill>
              </a:defRPr>
            </a:pPr>
            <a:endParaRPr/>
          </a:p>
        </p:txBody>
      </p:sp>
      <p:sp>
        <p:nvSpPr>
          <p:cNvPr id="496" name="Malware Protection"/>
          <p:cNvSpPr txBox="1"/>
          <p:nvPr/>
        </p:nvSpPr>
        <p:spPr>
          <a:xfrm>
            <a:off x="12135292" y="6609835"/>
            <a:ext cx="4830463" cy="4622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b">
            <a:spAutoFit/>
          </a:bodyPr>
          <a:lstStyle>
            <a:lvl1pPr algn="ctr">
              <a:defRPr sz="1800">
                <a:solidFill>
                  <a:srgbClr val="92D050"/>
                </a:solidFill>
                <a:latin typeface="Montserrat Bold"/>
                <a:ea typeface="Montserrat Bold"/>
                <a:cs typeface="Montserrat Bold"/>
                <a:sym typeface="Montserrat Bold"/>
              </a:defRPr>
            </a:lvl1pPr>
          </a:lstStyle>
          <a:p>
            <a:r>
              <a:t>Malware Protection</a:t>
            </a:r>
          </a:p>
        </p:txBody>
      </p:sp>
      <p:sp>
        <p:nvSpPr>
          <p:cNvPr id="497" name="Rounded Rectangle"/>
          <p:cNvSpPr/>
          <p:nvPr/>
        </p:nvSpPr>
        <p:spPr>
          <a:xfrm>
            <a:off x="12017224" y="4425153"/>
            <a:ext cx="5080303" cy="1189235"/>
          </a:xfrm>
          <a:prstGeom prst="roundRect">
            <a:avLst>
              <a:gd name="adj" fmla="val 50000"/>
            </a:avLst>
          </a:prstGeom>
          <a:ln w="25400">
            <a:solidFill>
              <a:srgbClr val="8497B0"/>
            </a:solidFill>
            <a:miter/>
          </a:ln>
        </p:spPr>
        <p:txBody>
          <a:bodyPr tIns="91439" bIns="91439" anchor="b"/>
          <a:lstStyle/>
          <a:p>
            <a:pPr algn="ctr">
              <a:defRPr sz="1800">
                <a:solidFill>
                  <a:srgbClr val="92D050"/>
                </a:solidFill>
                <a:latin typeface="Montserrat Bold"/>
                <a:ea typeface="Montserrat Bold"/>
                <a:cs typeface="Montserrat Bold"/>
                <a:sym typeface="Montserrat Bold"/>
              </a:defRPr>
            </a:pPr>
            <a:endParaRPr/>
          </a:p>
        </p:txBody>
      </p:sp>
      <p:sp>
        <p:nvSpPr>
          <p:cNvPr id="498" name="Real-time Ransomware Response"/>
          <p:cNvSpPr txBox="1"/>
          <p:nvPr/>
        </p:nvSpPr>
        <p:spPr>
          <a:xfrm>
            <a:off x="12142144" y="5118627"/>
            <a:ext cx="4830464" cy="4622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b">
            <a:spAutoFit/>
          </a:bodyPr>
          <a:lstStyle>
            <a:lvl1pPr algn="ctr">
              <a:defRPr sz="1800">
                <a:solidFill>
                  <a:srgbClr val="92D050"/>
                </a:solidFill>
                <a:latin typeface="Montserrat Bold"/>
                <a:ea typeface="Montserrat Bold"/>
                <a:cs typeface="Montserrat Bold"/>
                <a:sym typeface="Montserrat Bold"/>
              </a:defRPr>
            </a:lvl1pPr>
          </a:lstStyle>
          <a:p>
            <a:r>
              <a:t>Real-time Ransomware Response </a:t>
            </a:r>
          </a:p>
        </p:txBody>
      </p:sp>
      <p:sp>
        <p:nvSpPr>
          <p:cNvPr id="499" name="Rounded Rectangle"/>
          <p:cNvSpPr/>
          <p:nvPr/>
        </p:nvSpPr>
        <p:spPr>
          <a:xfrm>
            <a:off x="17416828" y="2775815"/>
            <a:ext cx="5317581" cy="1407193"/>
          </a:xfrm>
          <a:prstGeom prst="roundRect">
            <a:avLst>
              <a:gd name="adj" fmla="val 50000"/>
            </a:avLst>
          </a:prstGeom>
          <a:ln w="25400">
            <a:solidFill>
              <a:srgbClr val="8497B0"/>
            </a:solidFill>
            <a:miter/>
          </a:ln>
        </p:spPr>
        <p:txBody>
          <a:bodyPr tIns="91439" bIns="91439" anchor="b"/>
          <a:lstStyle/>
          <a:p>
            <a:pPr algn="ctr">
              <a:defRPr>
                <a:solidFill>
                  <a:schemeClr val="accent1">
                    <a:hueOff val="-12600000"/>
                    <a:satOff val="-40000"/>
                    <a:lumOff val="3921"/>
                  </a:schemeClr>
                </a:solidFill>
              </a:defRPr>
            </a:pPr>
            <a:endParaRPr/>
          </a:p>
        </p:txBody>
      </p:sp>
      <p:sp>
        <p:nvSpPr>
          <p:cNvPr id="500" name="Cloud Tradecraft Protection"/>
          <p:cNvSpPr txBox="1"/>
          <p:nvPr/>
        </p:nvSpPr>
        <p:spPr>
          <a:xfrm>
            <a:off x="17546719" y="3682275"/>
            <a:ext cx="5057797" cy="4622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b">
            <a:spAutoFit/>
          </a:bodyPr>
          <a:lstStyle>
            <a:lvl1pPr algn="ctr">
              <a:defRPr sz="1800">
                <a:solidFill>
                  <a:srgbClr val="92D050"/>
                </a:solidFill>
                <a:latin typeface="Montserrat Bold"/>
                <a:ea typeface="Montserrat Bold"/>
                <a:cs typeface="Montserrat Bold"/>
                <a:sym typeface="Montserrat Bold"/>
              </a:defRPr>
            </a:lvl1pPr>
          </a:lstStyle>
          <a:p>
            <a:r>
              <a:t>Cloud Tradecraft Protection</a:t>
            </a:r>
          </a:p>
        </p:txBody>
      </p:sp>
      <p:sp>
        <p:nvSpPr>
          <p:cNvPr id="501" name="Rounded Rectangle"/>
          <p:cNvSpPr/>
          <p:nvPr/>
        </p:nvSpPr>
        <p:spPr>
          <a:xfrm>
            <a:off x="11975784" y="2757229"/>
            <a:ext cx="5140329" cy="1407193"/>
          </a:xfrm>
          <a:prstGeom prst="roundRect">
            <a:avLst>
              <a:gd name="adj" fmla="val 50000"/>
            </a:avLst>
          </a:prstGeom>
          <a:ln w="25400">
            <a:solidFill>
              <a:srgbClr val="8497B0"/>
            </a:solidFill>
            <a:miter/>
          </a:ln>
        </p:spPr>
        <p:txBody>
          <a:bodyPr tIns="91439" bIns="91439" anchor="b"/>
          <a:lstStyle/>
          <a:p>
            <a:pPr algn="ctr">
              <a:defRPr>
                <a:solidFill>
                  <a:schemeClr val="accent1">
                    <a:hueOff val="-12600000"/>
                    <a:satOff val="-40000"/>
                    <a:lumOff val="3921"/>
                  </a:schemeClr>
                </a:solidFill>
              </a:defRPr>
            </a:pPr>
            <a:endParaRPr/>
          </a:p>
        </p:txBody>
      </p:sp>
      <p:sp>
        <p:nvSpPr>
          <p:cNvPr id="502" name="Endpoint Tradecraft Protection"/>
          <p:cNvSpPr txBox="1"/>
          <p:nvPr/>
        </p:nvSpPr>
        <p:spPr>
          <a:xfrm>
            <a:off x="12105676" y="3663689"/>
            <a:ext cx="4880545" cy="4622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b">
            <a:spAutoFit/>
          </a:bodyPr>
          <a:lstStyle>
            <a:lvl1pPr algn="ctr">
              <a:defRPr sz="1800">
                <a:solidFill>
                  <a:srgbClr val="92D050"/>
                </a:solidFill>
                <a:latin typeface="Montserrat Bold"/>
                <a:ea typeface="Montserrat Bold"/>
                <a:cs typeface="Montserrat Bold"/>
                <a:sym typeface="Montserrat Bold"/>
              </a:defRPr>
            </a:lvl1pPr>
          </a:lstStyle>
          <a:p>
            <a:r>
              <a:t>Endpoint Tradecraft Protection</a:t>
            </a:r>
          </a:p>
        </p:txBody>
      </p:sp>
      <p:sp>
        <p:nvSpPr>
          <p:cNvPr id="503" name="Rounded Rectangle"/>
          <p:cNvSpPr/>
          <p:nvPr/>
        </p:nvSpPr>
        <p:spPr>
          <a:xfrm>
            <a:off x="11975784" y="1451913"/>
            <a:ext cx="10814379" cy="1148955"/>
          </a:xfrm>
          <a:prstGeom prst="roundRect">
            <a:avLst>
              <a:gd name="adj" fmla="val 50000"/>
            </a:avLst>
          </a:prstGeom>
          <a:ln w="25400">
            <a:solidFill>
              <a:srgbClr val="8497B0"/>
            </a:solidFill>
            <a:miter/>
          </a:ln>
        </p:spPr>
        <p:txBody>
          <a:bodyPr tIns="91439" bIns="91439" anchor="b"/>
          <a:lstStyle/>
          <a:p>
            <a:pPr algn="ctr">
              <a:defRPr sz="1800">
                <a:solidFill>
                  <a:srgbClr val="92D050"/>
                </a:solidFill>
                <a:latin typeface="Montserrat Bold"/>
                <a:ea typeface="Montserrat Bold"/>
                <a:cs typeface="Montserrat Bold"/>
                <a:sym typeface="Montserrat Bold"/>
              </a:defRPr>
            </a:pPr>
            <a:endParaRPr/>
          </a:p>
        </p:txBody>
      </p:sp>
      <p:sp>
        <p:nvSpPr>
          <p:cNvPr id="504" name="Active Response"/>
          <p:cNvSpPr txBox="1"/>
          <p:nvPr/>
        </p:nvSpPr>
        <p:spPr>
          <a:xfrm>
            <a:off x="12129046" y="2076765"/>
            <a:ext cx="10507855" cy="4622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b">
            <a:spAutoFit/>
          </a:bodyPr>
          <a:lstStyle>
            <a:lvl1pPr algn="ctr">
              <a:defRPr sz="1800">
                <a:solidFill>
                  <a:srgbClr val="92D050"/>
                </a:solidFill>
                <a:latin typeface="Montserrat Bold"/>
                <a:ea typeface="Montserrat Bold"/>
                <a:cs typeface="Montserrat Bold"/>
                <a:sym typeface="Montserrat Bold"/>
              </a:defRPr>
            </a:lvl1pPr>
          </a:lstStyle>
          <a:p>
            <a:r>
              <a:t>Active Response</a:t>
            </a:r>
          </a:p>
        </p:txBody>
      </p:sp>
      <p:sp>
        <p:nvSpPr>
          <p:cNvPr id="505" name="Rounded Rectangle"/>
          <p:cNvSpPr/>
          <p:nvPr/>
        </p:nvSpPr>
        <p:spPr>
          <a:xfrm>
            <a:off x="17389594" y="7366329"/>
            <a:ext cx="5393013" cy="1193801"/>
          </a:xfrm>
          <a:prstGeom prst="roundRect">
            <a:avLst>
              <a:gd name="adj" fmla="val 50000"/>
            </a:avLst>
          </a:prstGeom>
          <a:ln w="25400">
            <a:solidFill>
              <a:srgbClr val="8497B0"/>
            </a:solidFill>
            <a:miter/>
          </a:ln>
        </p:spPr>
        <p:txBody>
          <a:bodyPr tIns="91439" bIns="91439" anchor="b"/>
          <a:lstStyle/>
          <a:p>
            <a:pPr algn="ctr">
              <a:defRPr sz="1800">
                <a:solidFill>
                  <a:srgbClr val="92D050"/>
                </a:solidFill>
                <a:latin typeface="Montserrat Bold"/>
                <a:ea typeface="Montserrat Bold"/>
                <a:cs typeface="Montserrat Bold"/>
                <a:sym typeface="Montserrat Bold"/>
              </a:defRPr>
            </a:pPr>
            <a:endParaRPr/>
          </a:p>
        </p:txBody>
      </p:sp>
      <p:sp>
        <p:nvSpPr>
          <p:cNvPr id="506" name="Vulnerability Management"/>
          <p:cNvSpPr txBox="1"/>
          <p:nvPr/>
        </p:nvSpPr>
        <p:spPr>
          <a:xfrm>
            <a:off x="17512100" y="7991451"/>
            <a:ext cx="5148001" cy="4622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b">
            <a:spAutoFit/>
          </a:bodyPr>
          <a:lstStyle>
            <a:lvl1pPr algn="ctr">
              <a:defRPr sz="1800">
                <a:solidFill>
                  <a:srgbClr val="92D050"/>
                </a:solidFill>
                <a:latin typeface="Montserrat Bold"/>
                <a:ea typeface="Montserrat Bold"/>
                <a:cs typeface="Montserrat Bold"/>
                <a:sym typeface="Montserrat Bold"/>
              </a:defRPr>
            </a:lvl1pPr>
          </a:lstStyle>
          <a:p>
            <a:r>
              <a:t>Vulnerability Management</a:t>
            </a:r>
          </a:p>
        </p:txBody>
      </p:sp>
      <p:sp>
        <p:nvSpPr>
          <p:cNvPr id="507" name="Rounded Rectangle"/>
          <p:cNvSpPr/>
          <p:nvPr/>
        </p:nvSpPr>
        <p:spPr>
          <a:xfrm>
            <a:off x="11923316" y="714177"/>
            <a:ext cx="10805509" cy="542097"/>
          </a:xfrm>
          <a:prstGeom prst="roundRect">
            <a:avLst>
              <a:gd name="adj" fmla="val 50000"/>
            </a:avLst>
          </a:prstGeom>
          <a:solidFill>
            <a:srgbClr val="8BC53F"/>
          </a:solidFill>
          <a:ln w="12700">
            <a:miter lim="400000"/>
          </a:ln>
        </p:spPr>
        <p:txBody>
          <a:bodyPr tIns="91439" bIns="91439" anchor="ctr"/>
          <a:lstStyle/>
          <a:p>
            <a:pPr algn="ctr"/>
            <a:endParaRPr/>
          </a:p>
        </p:txBody>
      </p:sp>
      <p:sp>
        <p:nvSpPr>
          <p:cNvPr id="508" name="COMPREHENSIVE PROTECTION"/>
          <p:cNvSpPr txBox="1"/>
          <p:nvPr/>
        </p:nvSpPr>
        <p:spPr>
          <a:xfrm>
            <a:off x="12041218" y="709635"/>
            <a:ext cx="10569705" cy="5511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defRPr sz="2400" spc="300">
                <a:latin typeface="Montserrat Bold"/>
                <a:ea typeface="Montserrat Bold"/>
                <a:cs typeface="Montserrat Bold"/>
                <a:sym typeface="Montserrat Bold"/>
              </a:defRPr>
            </a:lvl1pPr>
          </a:lstStyle>
          <a:p>
            <a:r>
              <a:t>COMPREHENSIVE PROTECTION</a:t>
            </a:r>
          </a:p>
        </p:txBody>
      </p:sp>
      <p:sp>
        <p:nvSpPr>
          <p:cNvPr id="509" name="Rectangle: Rounded Corners 14"/>
          <p:cNvSpPr/>
          <p:nvPr/>
        </p:nvSpPr>
        <p:spPr>
          <a:xfrm rot="10800000">
            <a:off x="11630457" y="9783099"/>
            <a:ext cx="11483544" cy="3229615"/>
          </a:xfrm>
          <a:prstGeom prst="roundRect">
            <a:avLst>
              <a:gd name="adj" fmla="val 7568"/>
            </a:avLst>
          </a:prstGeom>
          <a:gradFill>
            <a:gsLst>
              <a:gs pos="0">
                <a:srgbClr val="8BC53F">
                  <a:alpha val="0"/>
                </a:srgbClr>
              </a:gs>
              <a:gs pos="100000">
                <a:srgbClr val="8BC53F">
                  <a:alpha val="20000"/>
                </a:srgbClr>
              </a:gs>
            </a:gsLst>
            <a:lin ang="12900000"/>
          </a:gradFill>
          <a:ln w="50800">
            <a:solidFill>
              <a:srgbClr val="8BC53F"/>
            </a:solidFill>
            <a:miter/>
          </a:ln>
        </p:spPr>
        <p:txBody>
          <a:bodyPr tIns="91439" bIns="91439" anchor="ctr"/>
          <a:lstStyle/>
          <a:p>
            <a:pPr algn="ctr">
              <a:defRPr>
                <a:solidFill>
                  <a:schemeClr val="accent1">
                    <a:hueOff val="-12600000"/>
                    <a:satOff val="-40000"/>
                    <a:lumOff val="3921"/>
                  </a:schemeClr>
                </a:solidFill>
                <a:latin typeface="Montserrat Regular"/>
                <a:ea typeface="Montserrat Regular"/>
                <a:cs typeface="Montserrat Regular"/>
                <a:sym typeface="Montserrat Regular"/>
              </a:defRPr>
            </a:pPr>
            <a:endParaRPr/>
          </a:p>
        </p:txBody>
      </p:sp>
      <p:sp>
        <p:nvSpPr>
          <p:cNvPr id="510" name="Rounded Rectangle"/>
          <p:cNvSpPr/>
          <p:nvPr/>
        </p:nvSpPr>
        <p:spPr>
          <a:xfrm>
            <a:off x="11975783" y="10360723"/>
            <a:ext cx="5140329" cy="767483"/>
          </a:xfrm>
          <a:prstGeom prst="roundRect">
            <a:avLst>
              <a:gd name="adj" fmla="val 50000"/>
            </a:avLst>
          </a:prstGeom>
          <a:ln w="25400">
            <a:solidFill>
              <a:srgbClr val="8497B0"/>
            </a:solidFill>
            <a:miter/>
          </a:ln>
        </p:spPr>
        <p:txBody>
          <a:bodyPr tIns="91439" bIns="91439" anchor="ctr"/>
          <a:lstStyle/>
          <a:p>
            <a:pPr algn="ctr">
              <a:defRPr sz="2400">
                <a:solidFill>
                  <a:schemeClr val="accent1">
                    <a:hueOff val="-12600000"/>
                    <a:satOff val="-40000"/>
                    <a:lumOff val="3921"/>
                  </a:schemeClr>
                </a:solidFill>
                <a:latin typeface="Montserrat Bold"/>
                <a:ea typeface="Montserrat Bold"/>
                <a:cs typeface="Montserrat Bold"/>
                <a:sym typeface="Montserrat Bold"/>
              </a:defRPr>
            </a:pPr>
            <a:endParaRPr/>
          </a:p>
        </p:txBody>
      </p:sp>
      <p:sp>
        <p:nvSpPr>
          <p:cNvPr id="511" name="SOC Analyst"/>
          <p:cNvSpPr txBox="1"/>
          <p:nvPr/>
        </p:nvSpPr>
        <p:spPr>
          <a:xfrm>
            <a:off x="12091082" y="10468874"/>
            <a:ext cx="4909733" cy="5511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defRPr sz="2400">
                <a:solidFill>
                  <a:schemeClr val="accent1">
                    <a:hueOff val="-12600000"/>
                    <a:satOff val="-40000"/>
                    <a:lumOff val="3921"/>
                  </a:schemeClr>
                </a:solidFill>
                <a:latin typeface="Montserrat Bold"/>
                <a:ea typeface="Montserrat Bold"/>
                <a:cs typeface="Montserrat Bold"/>
                <a:sym typeface="Montserrat Bold"/>
              </a:defRPr>
            </a:lvl1pPr>
          </a:lstStyle>
          <a:p>
            <a:r>
              <a:t>SOC Analyst</a:t>
            </a:r>
          </a:p>
        </p:txBody>
      </p:sp>
      <p:sp>
        <p:nvSpPr>
          <p:cNvPr id="512" name="Rounded Rectangle"/>
          <p:cNvSpPr/>
          <p:nvPr/>
        </p:nvSpPr>
        <p:spPr>
          <a:xfrm>
            <a:off x="17389594" y="10360723"/>
            <a:ext cx="5448571" cy="767483"/>
          </a:xfrm>
          <a:prstGeom prst="roundRect">
            <a:avLst>
              <a:gd name="adj" fmla="val 50000"/>
            </a:avLst>
          </a:prstGeom>
          <a:ln w="25400">
            <a:solidFill>
              <a:srgbClr val="8497B0"/>
            </a:solidFill>
            <a:miter/>
          </a:ln>
        </p:spPr>
        <p:txBody>
          <a:bodyPr tIns="91439" bIns="91439" anchor="ctr"/>
          <a:lstStyle/>
          <a:p>
            <a:pPr algn="ctr">
              <a:defRPr sz="2400">
                <a:solidFill>
                  <a:schemeClr val="accent1">
                    <a:hueOff val="-12600000"/>
                    <a:satOff val="-40000"/>
                    <a:lumOff val="3921"/>
                  </a:schemeClr>
                </a:solidFill>
                <a:latin typeface="Montserrat Bold"/>
                <a:ea typeface="Montserrat Bold"/>
                <a:cs typeface="Montserrat Bold"/>
                <a:sym typeface="Montserrat Bold"/>
              </a:defRPr>
            </a:pPr>
            <a:endParaRPr/>
          </a:p>
        </p:txBody>
      </p:sp>
      <p:sp>
        <p:nvSpPr>
          <p:cNvPr id="513" name="Threat Hunter"/>
          <p:cNvSpPr txBox="1"/>
          <p:nvPr/>
        </p:nvSpPr>
        <p:spPr>
          <a:xfrm>
            <a:off x="17504891" y="10468874"/>
            <a:ext cx="5217975" cy="5511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defRPr sz="2400">
                <a:solidFill>
                  <a:schemeClr val="accent1">
                    <a:hueOff val="-12600000"/>
                    <a:satOff val="-40000"/>
                    <a:lumOff val="3921"/>
                  </a:schemeClr>
                </a:solidFill>
                <a:latin typeface="Montserrat Bold"/>
                <a:ea typeface="Montserrat Bold"/>
                <a:cs typeface="Montserrat Bold"/>
                <a:sym typeface="Montserrat Bold"/>
              </a:defRPr>
            </a:lvl1pPr>
          </a:lstStyle>
          <a:p>
            <a:r>
              <a:t>Threat Hunter</a:t>
            </a:r>
          </a:p>
        </p:txBody>
      </p:sp>
      <p:sp>
        <p:nvSpPr>
          <p:cNvPr id="514" name="Rounded Rectangle"/>
          <p:cNvSpPr/>
          <p:nvPr/>
        </p:nvSpPr>
        <p:spPr>
          <a:xfrm>
            <a:off x="12012952" y="11391413"/>
            <a:ext cx="10806825" cy="1370229"/>
          </a:xfrm>
          <a:prstGeom prst="roundRect">
            <a:avLst>
              <a:gd name="adj" fmla="val 50000"/>
            </a:avLst>
          </a:prstGeom>
          <a:ln w="25400">
            <a:solidFill>
              <a:srgbClr val="8497B0"/>
            </a:solidFill>
            <a:miter/>
          </a:ln>
        </p:spPr>
        <p:txBody>
          <a:bodyPr tIns="91439" bIns="91439" anchor="b"/>
          <a:lstStyle/>
          <a:p>
            <a:pPr algn="ctr">
              <a:defRPr>
                <a:solidFill>
                  <a:schemeClr val="accent1">
                    <a:hueOff val="-12600000"/>
                    <a:satOff val="-40000"/>
                    <a:lumOff val="3921"/>
                  </a:schemeClr>
                </a:solidFill>
              </a:defRPr>
            </a:pPr>
            <a:endParaRPr/>
          </a:p>
        </p:txBody>
      </p:sp>
      <p:sp>
        <p:nvSpPr>
          <p:cNvPr id="515" name="Threat Research"/>
          <p:cNvSpPr txBox="1"/>
          <p:nvPr/>
        </p:nvSpPr>
        <p:spPr>
          <a:xfrm>
            <a:off x="12142002" y="12261751"/>
            <a:ext cx="10548724" cy="4622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b">
            <a:spAutoFit/>
          </a:bodyPr>
          <a:lstStyle>
            <a:lvl1pPr algn="ctr">
              <a:defRPr sz="1800">
                <a:solidFill>
                  <a:srgbClr val="92D050"/>
                </a:solidFill>
                <a:latin typeface="Montserrat Bold"/>
                <a:ea typeface="Montserrat Bold"/>
                <a:cs typeface="Montserrat Bold"/>
                <a:sym typeface="Montserrat Bold"/>
              </a:defRPr>
            </a:lvl1pPr>
          </a:lstStyle>
          <a:p>
            <a:r>
              <a:t>Threat Research</a:t>
            </a:r>
          </a:p>
        </p:txBody>
      </p:sp>
      <p:sp>
        <p:nvSpPr>
          <p:cNvPr id="516" name="Rounded Rectangle"/>
          <p:cNvSpPr/>
          <p:nvPr/>
        </p:nvSpPr>
        <p:spPr>
          <a:xfrm>
            <a:off x="12032656" y="9519893"/>
            <a:ext cx="10805509" cy="559239"/>
          </a:xfrm>
          <a:prstGeom prst="roundRect">
            <a:avLst>
              <a:gd name="adj" fmla="val 50000"/>
            </a:avLst>
          </a:prstGeom>
          <a:solidFill>
            <a:srgbClr val="8BC53F"/>
          </a:solidFill>
          <a:ln w="12700">
            <a:miter lim="400000"/>
          </a:ln>
        </p:spPr>
        <p:txBody>
          <a:bodyPr tIns="91439" bIns="91439" anchor="ctr"/>
          <a:lstStyle/>
          <a:p>
            <a:pPr algn="ctr">
              <a:defRPr sz="2200" spc="300">
                <a:latin typeface="Montserrat Bold"/>
                <a:ea typeface="Montserrat Bold"/>
                <a:cs typeface="Montserrat Bold"/>
                <a:sym typeface="Montserrat Bold"/>
              </a:defRPr>
            </a:pPr>
            <a:endParaRPr/>
          </a:p>
        </p:txBody>
      </p:sp>
      <p:sp>
        <p:nvSpPr>
          <p:cNvPr id="517" name="OUTSOURCED DEDICATED TEAMS"/>
          <p:cNvSpPr txBox="1"/>
          <p:nvPr/>
        </p:nvSpPr>
        <p:spPr>
          <a:xfrm>
            <a:off x="12151396" y="9536622"/>
            <a:ext cx="10568029" cy="5257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defRPr sz="2200" spc="300">
                <a:latin typeface="Montserrat Bold"/>
                <a:ea typeface="Montserrat Bold"/>
                <a:cs typeface="Montserrat Bold"/>
                <a:sym typeface="Montserrat Bold"/>
              </a:defRPr>
            </a:lvl1pPr>
          </a:lstStyle>
          <a:p>
            <a:r>
              <a:t>OUTSOURCED DEDICATED TEAMS</a:t>
            </a:r>
          </a:p>
        </p:txBody>
      </p:sp>
      <p:pic>
        <p:nvPicPr>
          <p:cNvPr id="518" name="Picture 8" descr="Picture 8"/>
          <p:cNvPicPr>
            <a:picLocks noChangeAspect="1"/>
          </p:cNvPicPr>
          <p:nvPr/>
        </p:nvPicPr>
        <p:blipFill>
          <a:blip r:embed="rId3"/>
          <a:stretch>
            <a:fillRect/>
          </a:stretch>
        </p:blipFill>
        <p:spPr>
          <a:xfrm>
            <a:off x="16370065" y="11509745"/>
            <a:ext cx="1930665" cy="833495"/>
          </a:xfrm>
          <a:prstGeom prst="rect">
            <a:avLst/>
          </a:prstGeom>
          <a:ln w="12700">
            <a:miter lim="400000"/>
          </a:ln>
        </p:spPr>
      </p:pic>
      <p:pic>
        <p:nvPicPr>
          <p:cNvPr id="519" name="Picture 23" descr="Picture 23"/>
          <p:cNvPicPr>
            <a:picLocks noChangeAspect="1"/>
          </p:cNvPicPr>
          <p:nvPr/>
        </p:nvPicPr>
        <p:blipFill>
          <a:blip r:embed="rId4"/>
          <a:stretch>
            <a:fillRect/>
          </a:stretch>
        </p:blipFill>
        <p:spPr>
          <a:xfrm>
            <a:off x="16325586" y="1507345"/>
            <a:ext cx="1896847" cy="615671"/>
          </a:xfrm>
          <a:prstGeom prst="rect">
            <a:avLst/>
          </a:prstGeom>
          <a:ln w="12700">
            <a:miter lim="400000"/>
          </a:ln>
        </p:spPr>
      </p:pic>
      <p:pic>
        <p:nvPicPr>
          <p:cNvPr id="520" name="Picture 33" descr="Picture 33"/>
          <p:cNvPicPr>
            <a:picLocks noChangeAspect="1"/>
          </p:cNvPicPr>
          <p:nvPr/>
        </p:nvPicPr>
        <p:blipFill>
          <a:blip r:embed="rId5"/>
          <a:stretch>
            <a:fillRect/>
          </a:stretch>
        </p:blipFill>
        <p:spPr>
          <a:xfrm>
            <a:off x="18666175" y="2928443"/>
            <a:ext cx="2607847" cy="709957"/>
          </a:xfrm>
          <a:prstGeom prst="rect">
            <a:avLst/>
          </a:prstGeom>
          <a:ln w="12700">
            <a:miter lim="400000"/>
          </a:ln>
        </p:spPr>
      </p:pic>
      <p:pic>
        <p:nvPicPr>
          <p:cNvPr id="521" name="Picture 35" descr="Picture 35"/>
          <p:cNvPicPr>
            <a:picLocks noChangeAspect="1"/>
          </p:cNvPicPr>
          <p:nvPr/>
        </p:nvPicPr>
        <p:blipFill>
          <a:blip r:embed="rId6"/>
          <a:stretch>
            <a:fillRect/>
          </a:stretch>
        </p:blipFill>
        <p:spPr>
          <a:xfrm>
            <a:off x="17704192" y="6070535"/>
            <a:ext cx="4682985" cy="509949"/>
          </a:xfrm>
          <a:prstGeom prst="rect">
            <a:avLst/>
          </a:prstGeom>
          <a:ln w="12700">
            <a:miter lim="400000"/>
          </a:ln>
        </p:spPr>
      </p:pic>
      <p:pic>
        <p:nvPicPr>
          <p:cNvPr id="522" name="Picture 36" descr="Picture 36"/>
          <p:cNvPicPr>
            <a:picLocks noChangeAspect="1"/>
          </p:cNvPicPr>
          <p:nvPr/>
        </p:nvPicPr>
        <p:blipFill>
          <a:blip r:embed="rId7"/>
          <a:stretch>
            <a:fillRect/>
          </a:stretch>
        </p:blipFill>
        <p:spPr>
          <a:xfrm>
            <a:off x="13017992" y="6061427"/>
            <a:ext cx="3100961" cy="496155"/>
          </a:xfrm>
          <a:prstGeom prst="rect">
            <a:avLst/>
          </a:prstGeom>
          <a:ln w="12700">
            <a:miter lim="400000"/>
          </a:ln>
        </p:spPr>
      </p:pic>
      <p:pic>
        <p:nvPicPr>
          <p:cNvPr id="523" name="Picture 37" descr="Picture 37"/>
          <p:cNvPicPr>
            <a:picLocks noChangeAspect="1"/>
          </p:cNvPicPr>
          <p:nvPr/>
        </p:nvPicPr>
        <p:blipFill>
          <a:blip r:embed="rId8"/>
          <a:stretch>
            <a:fillRect/>
          </a:stretch>
        </p:blipFill>
        <p:spPr>
          <a:xfrm>
            <a:off x="12171658" y="4570089"/>
            <a:ext cx="4658945" cy="500947"/>
          </a:xfrm>
          <a:prstGeom prst="rect">
            <a:avLst/>
          </a:prstGeom>
          <a:ln w="12700">
            <a:miter lim="400000"/>
          </a:ln>
        </p:spPr>
      </p:pic>
      <p:pic>
        <p:nvPicPr>
          <p:cNvPr id="524" name="Picture 38" descr="Picture 38"/>
          <p:cNvPicPr>
            <a:picLocks noChangeAspect="1"/>
          </p:cNvPicPr>
          <p:nvPr/>
        </p:nvPicPr>
        <p:blipFill>
          <a:blip r:embed="rId4"/>
          <a:stretch>
            <a:fillRect/>
          </a:stretch>
        </p:blipFill>
        <p:spPr>
          <a:xfrm>
            <a:off x="13370512" y="2864077"/>
            <a:ext cx="2249967" cy="764353"/>
          </a:xfrm>
          <a:prstGeom prst="rect">
            <a:avLst/>
          </a:prstGeom>
          <a:ln w="12700">
            <a:miter lim="400000"/>
          </a:ln>
        </p:spPr>
      </p:pic>
      <p:pic>
        <p:nvPicPr>
          <p:cNvPr id="525" name="Picture 39" descr="Picture 39"/>
          <p:cNvPicPr>
            <a:picLocks noChangeAspect="1"/>
          </p:cNvPicPr>
          <p:nvPr/>
        </p:nvPicPr>
        <p:blipFill>
          <a:blip r:embed="rId9"/>
          <a:stretch>
            <a:fillRect/>
          </a:stretch>
        </p:blipFill>
        <p:spPr>
          <a:xfrm>
            <a:off x="17897760" y="7588033"/>
            <a:ext cx="4489417" cy="427563"/>
          </a:xfrm>
          <a:prstGeom prst="rect">
            <a:avLst/>
          </a:prstGeom>
          <a:ln w="12700">
            <a:miter lim="400000"/>
          </a:ln>
        </p:spPr>
      </p:pic>
      <p:sp>
        <p:nvSpPr>
          <p:cNvPr id="526" name="Rounded Rectangle"/>
          <p:cNvSpPr/>
          <p:nvPr/>
        </p:nvSpPr>
        <p:spPr>
          <a:xfrm>
            <a:off x="12017224" y="7366329"/>
            <a:ext cx="5080303" cy="1189235"/>
          </a:xfrm>
          <a:prstGeom prst="roundRect">
            <a:avLst>
              <a:gd name="adj" fmla="val 50000"/>
            </a:avLst>
          </a:prstGeom>
          <a:ln w="25400">
            <a:solidFill>
              <a:srgbClr val="8497B0"/>
            </a:solidFill>
            <a:miter/>
          </a:ln>
        </p:spPr>
        <p:txBody>
          <a:bodyPr tIns="91439" bIns="91439" anchor="b"/>
          <a:lstStyle/>
          <a:p>
            <a:pPr algn="ctr">
              <a:defRPr sz="1800">
                <a:solidFill>
                  <a:srgbClr val="92D050"/>
                </a:solidFill>
                <a:latin typeface="Montserrat Bold"/>
                <a:ea typeface="Montserrat Bold"/>
                <a:cs typeface="Montserrat Bold"/>
                <a:sym typeface="Montserrat Bold"/>
              </a:defRPr>
            </a:pPr>
            <a:endParaRPr/>
          </a:p>
        </p:txBody>
      </p:sp>
      <p:sp>
        <p:nvSpPr>
          <p:cNvPr id="527" name="Multi-Tenant Policy Management"/>
          <p:cNvSpPr txBox="1"/>
          <p:nvPr/>
        </p:nvSpPr>
        <p:spPr>
          <a:xfrm>
            <a:off x="12142144" y="8059803"/>
            <a:ext cx="4830464" cy="4622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b">
            <a:spAutoFit/>
          </a:bodyPr>
          <a:lstStyle>
            <a:lvl1pPr algn="ctr">
              <a:defRPr sz="1800">
                <a:solidFill>
                  <a:srgbClr val="92D050"/>
                </a:solidFill>
                <a:latin typeface="Montserrat Bold"/>
                <a:ea typeface="Montserrat Bold"/>
                <a:cs typeface="Montserrat Bold"/>
                <a:sym typeface="Montserrat Bold"/>
              </a:defRPr>
            </a:lvl1pPr>
          </a:lstStyle>
          <a:p>
            <a:r>
              <a:t>Multi-Tenant Policy Management</a:t>
            </a:r>
          </a:p>
        </p:txBody>
      </p:sp>
      <p:pic>
        <p:nvPicPr>
          <p:cNvPr id="528" name="Picture 9" descr="Picture 9"/>
          <p:cNvPicPr>
            <a:picLocks noChangeAspect="1"/>
          </p:cNvPicPr>
          <p:nvPr/>
        </p:nvPicPr>
        <p:blipFill>
          <a:blip r:embed="rId10"/>
          <a:stretch>
            <a:fillRect/>
          </a:stretch>
        </p:blipFill>
        <p:spPr>
          <a:xfrm>
            <a:off x="12216476" y="7618643"/>
            <a:ext cx="4658945" cy="366339"/>
          </a:xfrm>
          <a:prstGeom prst="rect">
            <a:avLst/>
          </a:prstGeom>
          <a:ln w="12700">
            <a:miter lim="400000"/>
          </a:ln>
        </p:spPr>
      </p:pic>
      <p:sp>
        <p:nvSpPr>
          <p:cNvPr id="529" name="Rounded Rectangle"/>
          <p:cNvSpPr/>
          <p:nvPr/>
        </p:nvSpPr>
        <p:spPr>
          <a:xfrm>
            <a:off x="17416826" y="4444611"/>
            <a:ext cx="5317581" cy="1169777"/>
          </a:xfrm>
          <a:prstGeom prst="roundRect">
            <a:avLst>
              <a:gd name="adj" fmla="val 50000"/>
            </a:avLst>
          </a:prstGeom>
          <a:ln w="25400">
            <a:solidFill>
              <a:srgbClr val="8497B0"/>
            </a:solidFill>
            <a:miter/>
          </a:ln>
        </p:spPr>
        <p:txBody>
          <a:bodyPr tIns="91439" bIns="91439" anchor="b"/>
          <a:lstStyle/>
          <a:p>
            <a:pPr algn="ctr">
              <a:defRPr>
                <a:solidFill>
                  <a:schemeClr val="accent1">
                    <a:hueOff val="-12600000"/>
                    <a:satOff val="-40000"/>
                    <a:lumOff val="3921"/>
                  </a:schemeClr>
                </a:solidFill>
              </a:defRPr>
            </a:pPr>
            <a:endParaRPr/>
          </a:p>
        </p:txBody>
      </p:sp>
      <p:sp>
        <p:nvSpPr>
          <p:cNvPr id="530" name="Identity Tradecraft Protection"/>
          <p:cNvSpPr txBox="1"/>
          <p:nvPr/>
        </p:nvSpPr>
        <p:spPr>
          <a:xfrm>
            <a:off x="17541302" y="5119071"/>
            <a:ext cx="5068630" cy="4622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b">
            <a:spAutoFit/>
          </a:bodyPr>
          <a:lstStyle>
            <a:lvl1pPr algn="ctr">
              <a:defRPr sz="1800">
                <a:solidFill>
                  <a:srgbClr val="92D050"/>
                </a:solidFill>
                <a:latin typeface="Montserrat Bold"/>
                <a:ea typeface="Montserrat Bold"/>
                <a:cs typeface="Montserrat Bold"/>
                <a:sym typeface="Montserrat Bold"/>
              </a:defRPr>
            </a:lvl1pPr>
          </a:lstStyle>
          <a:p>
            <a:r>
              <a:t>Identity Tradecraft Protection</a:t>
            </a:r>
          </a:p>
        </p:txBody>
      </p:sp>
      <p:pic>
        <p:nvPicPr>
          <p:cNvPr id="531" name="Picture 13" descr="Picture 13"/>
          <p:cNvPicPr>
            <a:picLocks noChangeAspect="1"/>
          </p:cNvPicPr>
          <p:nvPr/>
        </p:nvPicPr>
        <p:blipFill>
          <a:blip r:embed="rId11"/>
          <a:stretch>
            <a:fillRect/>
          </a:stretch>
        </p:blipFill>
        <p:spPr>
          <a:xfrm>
            <a:off x="17594577" y="4580327"/>
            <a:ext cx="4943053" cy="470769"/>
          </a:xfrm>
          <a:prstGeom prst="rect">
            <a:avLst/>
          </a:prstGeom>
          <a:ln w="12700">
            <a:miter lim="400000"/>
          </a:ln>
        </p:spPr>
      </p:pic>
      <p:pic>
        <p:nvPicPr>
          <p:cNvPr id="2" name="Picture 1" descr="A robot head with red and blue metal and white text&#10;&#10;AI-generated content may be incorrect.">
            <a:extLst>
              <a:ext uri="{FF2B5EF4-FFF2-40B4-BE49-F238E27FC236}">
                <a16:creationId xmlns:a16="http://schemas.microsoft.com/office/drawing/2014/main" id="{A6B80379-3EFA-6BA6-860D-7776E1B6AA9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69999" y="7029848"/>
            <a:ext cx="7772400" cy="5829300"/>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Rectangle: Rounded Corners 125"/>
          <p:cNvSpPr/>
          <p:nvPr/>
        </p:nvSpPr>
        <p:spPr>
          <a:xfrm>
            <a:off x="932337" y="3594417"/>
            <a:ext cx="4205573" cy="7627995"/>
          </a:xfrm>
          <a:prstGeom prst="roundRect">
            <a:avLst>
              <a:gd name="adj" fmla="val 7789"/>
            </a:avLst>
          </a:prstGeom>
          <a:gradFill>
            <a:gsLst>
              <a:gs pos="0">
                <a:srgbClr val="44546A">
                  <a:alpha val="67000"/>
                </a:srgbClr>
              </a:gs>
              <a:gs pos="99000">
                <a:srgbClr val="94A3B8">
                  <a:alpha val="0"/>
                </a:srgbClr>
              </a:gs>
            </a:gsLst>
            <a:lin ang="5400000"/>
          </a:gradFill>
          <a:ln w="12700">
            <a:miter lim="400000"/>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536" name="Text Placeholder 2"/>
          <p:cNvSpPr txBox="1"/>
          <p:nvPr/>
        </p:nvSpPr>
        <p:spPr>
          <a:xfrm>
            <a:off x="1054999" y="3963874"/>
            <a:ext cx="3971419" cy="614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800" b="1">
                <a:solidFill>
                  <a:schemeClr val="accent1">
                    <a:hueOff val="-12600000"/>
                    <a:satOff val="-40000"/>
                    <a:lumOff val="3921"/>
                  </a:schemeClr>
                </a:solidFill>
                <a:latin typeface="+mj-lt"/>
                <a:ea typeface="+mj-ea"/>
                <a:cs typeface="+mj-cs"/>
                <a:sym typeface="Helvetica"/>
              </a:defRPr>
            </a:lvl1pPr>
          </a:lstStyle>
          <a:p>
            <a:r>
              <a:t>Asset Visibility</a:t>
            </a:r>
          </a:p>
        </p:txBody>
      </p:sp>
      <p:sp>
        <p:nvSpPr>
          <p:cNvPr id="537" name="Rectangle: Rounded Corners 125"/>
          <p:cNvSpPr/>
          <p:nvPr/>
        </p:nvSpPr>
        <p:spPr>
          <a:xfrm>
            <a:off x="14681103" y="3594417"/>
            <a:ext cx="4205573" cy="7627995"/>
          </a:xfrm>
          <a:prstGeom prst="roundRect">
            <a:avLst>
              <a:gd name="adj" fmla="val 7789"/>
            </a:avLst>
          </a:prstGeom>
          <a:gradFill>
            <a:gsLst>
              <a:gs pos="0">
                <a:srgbClr val="44546A">
                  <a:alpha val="67000"/>
                </a:srgbClr>
              </a:gs>
              <a:gs pos="99000">
                <a:srgbClr val="94A3B8">
                  <a:alpha val="0"/>
                </a:srgbClr>
              </a:gs>
            </a:gsLst>
            <a:lin ang="5400000"/>
          </a:gradFill>
          <a:ln w="12700">
            <a:miter lim="400000"/>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538" name="Rectangle: Rounded Corners 125"/>
          <p:cNvSpPr/>
          <p:nvPr/>
        </p:nvSpPr>
        <p:spPr>
          <a:xfrm>
            <a:off x="10098182" y="3594417"/>
            <a:ext cx="4205573" cy="7627995"/>
          </a:xfrm>
          <a:prstGeom prst="roundRect">
            <a:avLst>
              <a:gd name="adj" fmla="val 7789"/>
            </a:avLst>
          </a:prstGeom>
          <a:gradFill>
            <a:gsLst>
              <a:gs pos="0">
                <a:srgbClr val="44546A">
                  <a:alpha val="67000"/>
                </a:srgbClr>
              </a:gs>
              <a:gs pos="99000">
                <a:srgbClr val="94A3B8">
                  <a:alpha val="0"/>
                </a:srgbClr>
              </a:gs>
            </a:gsLst>
            <a:lin ang="5400000"/>
          </a:gradFill>
          <a:ln w="12700">
            <a:miter lim="400000"/>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539" name="Rectangle: Rounded Corners 125"/>
          <p:cNvSpPr/>
          <p:nvPr/>
        </p:nvSpPr>
        <p:spPr>
          <a:xfrm>
            <a:off x="5515259" y="3594417"/>
            <a:ext cx="4205573" cy="7627995"/>
          </a:xfrm>
          <a:prstGeom prst="roundRect">
            <a:avLst>
              <a:gd name="adj" fmla="val 7789"/>
            </a:avLst>
          </a:prstGeom>
          <a:gradFill>
            <a:gsLst>
              <a:gs pos="0">
                <a:srgbClr val="44546A">
                  <a:alpha val="67000"/>
                </a:srgbClr>
              </a:gs>
              <a:gs pos="99000">
                <a:srgbClr val="94A3B8">
                  <a:alpha val="0"/>
                </a:srgbClr>
              </a:gs>
            </a:gsLst>
            <a:lin ang="5400000"/>
          </a:gradFill>
          <a:ln w="12700">
            <a:miter lim="400000"/>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540" name="Rectangle: Rounded Corners 125"/>
          <p:cNvSpPr/>
          <p:nvPr/>
        </p:nvSpPr>
        <p:spPr>
          <a:xfrm>
            <a:off x="19264027" y="3594417"/>
            <a:ext cx="4205573" cy="7627995"/>
          </a:xfrm>
          <a:prstGeom prst="roundRect">
            <a:avLst>
              <a:gd name="adj" fmla="val 7789"/>
            </a:avLst>
          </a:prstGeom>
          <a:gradFill>
            <a:gsLst>
              <a:gs pos="0">
                <a:srgbClr val="44546A">
                  <a:alpha val="67000"/>
                </a:srgbClr>
              </a:gs>
              <a:gs pos="99000">
                <a:srgbClr val="94A3B8">
                  <a:alpha val="0"/>
                </a:srgbClr>
              </a:gs>
            </a:gsLst>
            <a:lin ang="5400000"/>
          </a:gradFill>
          <a:ln w="12700">
            <a:miter lim="400000"/>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541" name="Text Placeholder 2"/>
          <p:cNvSpPr txBox="1"/>
          <p:nvPr/>
        </p:nvSpPr>
        <p:spPr>
          <a:xfrm>
            <a:off x="5586650" y="3963874"/>
            <a:ext cx="4021400" cy="614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800" b="1">
                <a:solidFill>
                  <a:schemeClr val="accent1">
                    <a:hueOff val="-12600000"/>
                    <a:satOff val="-40000"/>
                    <a:lumOff val="3921"/>
                  </a:schemeClr>
                </a:solidFill>
                <a:latin typeface="+mj-lt"/>
                <a:ea typeface="+mj-ea"/>
                <a:cs typeface="+mj-cs"/>
                <a:sym typeface="Helvetica"/>
              </a:defRPr>
            </a:lvl1pPr>
          </a:lstStyle>
          <a:p>
            <a:r>
              <a:t>Network Hardening</a:t>
            </a:r>
          </a:p>
        </p:txBody>
      </p:sp>
      <p:sp>
        <p:nvSpPr>
          <p:cNvPr id="542" name="Text Placeholder 2"/>
          <p:cNvSpPr txBox="1"/>
          <p:nvPr/>
        </p:nvSpPr>
        <p:spPr>
          <a:xfrm>
            <a:off x="19355465" y="3963874"/>
            <a:ext cx="4022695" cy="614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800" b="1">
                <a:solidFill>
                  <a:schemeClr val="accent1">
                    <a:hueOff val="-12600000"/>
                    <a:satOff val="-40000"/>
                    <a:lumOff val="3921"/>
                  </a:schemeClr>
                </a:solidFill>
                <a:latin typeface="+mj-lt"/>
                <a:ea typeface="+mj-ea"/>
                <a:cs typeface="+mj-cs"/>
                <a:sym typeface="Helvetica"/>
              </a:defRPr>
            </a:lvl1pPr>
          </a:lstStyle>
          <a:p>
            <a:r>
              <a:t>Incident Recovery</a:t>
            </a:r>
          </a:p>
        </p:txBody>
      </p:sp>
      <p:sp>
        <p:nvSpPr>
          <p:cNvPr id="543" name="Text Placeholder 2"/>
          <p:cNvSpPr txBox="1"/>
          <p:nvPr/>
        </p:nvSpPr>
        <p:spPr>
          <a:xfrm>
            <a:off x="10189619" y="3963874"/>
            <a:ext cx="4002643" cy="614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800" b="1">
                <a:solidFill>
                  <a:schemeClr val="accent1">
                    <a:hueOff val="-12600000"/>
                    <a:satOff val="-40000"/>
                    <a:lumOff val="3921"/>
                  </a:schemeClr>
                </a:solidFill>
                <a:latin typeface="+mj-lt"/>
                <a:ea typeface="+mj-ea"/>
                <a:cs typeface="+mj-cs"/>
                <a:sym typeface="Helvetica"/>
              </a:defRPr>
            </a:lvl1pPr>
          </a:lstStyle>
          <a:p>
            <a:r>
              <a:t>Threat Detection</a:t>
            </a:r>
          </a:p>
        </p:txBody>
      </p:sp>
      <p:sp>
        <p:nvSpPr>
          <p:cNvPr id="544" name="Text Placeholder 2"/>
          <p:cNvSpPr txBox="1"/>
          <p:nvPr/>
        </p:nvSpPr>
        <p:spPr>
          <a:xfrm>
            <a:off x="14678278" y="3963874"/>
            <a:ext cx="4181327" cy="614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800" b="1">
                <a:solidFill>
                  <a:schemeClr val="accent1">
                    <a:hueOff val="-12600000"/>
                    <a:satOff val="-40000"/>
                    <a:lumOff val="3921"/>
                  </a:schemeClr>
                </a:solidFill>
                <a:latin typeface="+mj-lt"/>
                <a:ea typeface="+mj-ea"/>
                <a:cs typeface="+mj-cs"/>
                <a:sym typeface="Helvetica"/>
              </a:defRPr>
            </a:lvl1pPr>
          </a:lstStyle>
          <a:p>
            <a:r>
              <a:t>Real-Time Response</a:t>
            </a:r>
          </a:p>
        </p:txBody>
      </p:sp>
      <p:sp>
        <p:nvSpPr>
          <p:cNvPr id="545" name="Text Placeholder 2"/>
          <p:cNvSpPr txBox="1"/>
          <p:nvPr/>
        </p:nvSpPr>
        <p:spPr>
          <a:xfrm>
            <a:off x="1054999" y="3170364"/>
            <a:ext cx="3971419" cy="919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4800" b="1">
                <a:solidFill>
                  <a:schemeClr val="accent1">
                    <a:hueOff val="-12600000"/>
                    <a:satOff val="-40000"/>
                    <a:lumOff val="3921"/>
                  </a:schemeClr>
                </a:solidFill>
                <a:latin typeface="+mj-lt"/>
                <a:ea typeface="+mj-ea"/>
                <a:cs typeface="+mj-cs"/>
                <a:sym typeface="Helvetica"/>
              </a:defRPr>
            </a:lvl1pPr>
          </a:lstStyle>
          <a:p>
            <a:r>
              <a:t>1</a:t>
            </a:r>
          </a:p>
        </p:txBody>
      </p:sp>
      <p:sp>
        <p:nvSpPr>
          <p:cNvPr id="546" name="Text Placeholder 2"/>
          <p:cNvSpPr txBox="1"/>
          <p:nvPr/>
        </p:nvSpPr>
        <p:spPr>
          <a:xfrm>
            <a:off x="5606218" y="3170364"/>
            <a:ext cx="3971419" cy="919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4800" b="1">
                <a:solidFill>
                  <a:schemeClr val="accent1">
                    <a:hueOff val="-12600000"/>
                    <a:satOff val="-40000"/>
                    <a:lumOff val="3921"/>
                  </a:schemeClr>
                </a:solidFill>
                <a:latin typeface="+mj-lt"/>
                <a:ea typeface="+mj-ea"/>
                <a:cs typeface="+mj-cs"/>
                <a:sym typeface="Helvetica"/>
              </a:defRPr>
            </a:lvl1pPr>
          </a:lstStyle>
          <a:p>
            <a:r>
              <a:t>2</a:t>
            </a:r>
          </a:p>
        </p:txBody>
      </p:sp>
      <p:sp>
        <p:nvSpPr>
          <p:cNvPr id="547" name="Text Placeholder 2"/>
          <p:cNvSpPr txBox="1"/>
          <p:nvPr/>
        </p:nvSpPr>
        <p:spPr>
          <a:xfrm>
            <a:off x="10198998" y="3170364"/>
            <a:ext cx="3971419" cy="919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4800" b="1">
                <a:solidFill>
                  <a:schemeClr val="accent1">
                    <a:hueOff val="-12600000"/>
                    <a:satOff val="-40000"/>
                    <a:lumOff val="3921"/>
                  </a:schemeClr>
                </a:solidFill>
                <a:latin typeface="+mj-lt"/>
                <a:ea typeface="+mj-ea"/>
                <a:cs typeface="+mj-cs"/>
                <a:sym typeface="Helvetica"/>
              </a:defRPr>
            </a:lvl1pPr>
          </a:lstStyle>
          <a:p>
            <a:r>
              <a:t>3</a:t>
            </a:r>
          </a:p>
        </p:txBody>
      </p:sp>
      <p:sp>
        <p:nvSpPr>
          <p:cNvPr id="548" name="Text Placeholder 2"/>
          <p:cNvSpPr txBox="1"/>
          <p:nvPr/>
        </p:nvSpPr>
        <p:spPr>
          <a:xfrm>
            <a:off x="14791779" y="3170364"/>
            <a:ext cx="3971419" cy="919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4800" b="1">
                <a:solidFill>
                  <a:schemeClr val="accent1">
                    <a:hueOff val="-12600000"/>
                    <a:satOff val="-40000"/>
                    <a:lumOff val="3921"/>
                  </a:schemeClr>
                </a:solidFill>
                <a:latin typeface="+mj-lt"/>
                <a:ea typeface="+mj-ea"/>
                <a:cs typeface="+mj-cs"/>
                <a:sym typeface="Helvetica"/>
              </a:defRPr>
            </a:lvl1pPr>
          </a:lstStyle>
          <a:p>
            <a:r>
              <a:t>4</a:t>
            </a:r>
          </a:p>
        </p:txBody>
      </p:sp>
      <p:sp>
        <p:nvSpPr>
          <p:cNvPr id="549" name="Text Placeholder 2"/>
          <p:cNvSpPr txBox="1"/>
          <p:nvPr/>
        </p:nvSpPr>
        <p:spPr>
          <a:xfrm>
            <a:off x="19363779" y="3170364"/>
            <a:ext cx="3971419" cy="919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4800" b="1">
                <a:solidFill>
                  <a:schemeClr val="accent1">
                    <a:hueOff val="-12600000"/>
                    <a:satOff val="-40000"/>
                    <a:lumOff val="3921"/>
                  </a:schemeClr>
                </a:solidFill>
                <a:latin typeface="+mj-lt"/>
                <a:ea typeface="+mj-ea"/>
                <a:cs typeface="+mj-cs"/>
                <a:sym typeface="Helvetica"/>
              </a:defRPr>
            </a:lvl1pPr>
          </a:lstStyle>
          <a:p>
            <a:r>
              <a:t>5</a:t>
            </a:r>
          </a:p>
        </p:txBody>
      </p:sp>
      <p:sp>
        <p:nvSpPr>
          <p:cNvPr id="550" name="Straight Connector 89"/>
          <p:cNvSpPr/>
          <p:nvPr/>
        </p:nvSpPr>
        <p:spPr>
          <a:xfrm flipH="1">
            <a:off x="19085546" y="3369933"/>
            <a:ext cx="1" cy="8223157"/>
          </a:xfrm>
          <a:prstGeom prst="line">
            <a:avLst/>
          </a:prstGeom>
          <a:ln w="12700">
            <a:solidFill>
              <a:srgbClr val="4A525C"/>
            </a:solidFill>
            <a:prstDash val="dash"/>
            <a:miter/>
          </a:ln>
        </p:spPr>
        <p:txBody>
          <a:bodyPr tIns="91439" bIns="91439"/>
          <a:lstStyle/>
          <a:p>
            <a:endParaRPr/>
          </a:p>
        </p:txBody>
      </p:sp>
      <p:sp>
        <p:nvSpPr>
          <p:cNvPr id="551" name="Title 4"/>
          <p:cNvSpPr txBox="1"/>
          <p:nvPr/>
        </p:nvSpPr>
        <p:spPr>
          <a:xfrm>
            <a:off x="91441" y="1008141"/>
            <a:ext cx="24201122" cy="15417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spcBef>
                <a:spcPts val="800"/>
              </a:spcBef>
              <a:defRPr sz="8800">
                <a:solidFill>
                  <a:schemeClr val="accent1"/>
                </a:solidFill>
                <a:latin typeface="Montserrat Bold"/>
                <a:ea typeface="Montserrat Bold"/>
                <a:cs typeface="Montserrat Bold"/>
                <a:sym typeface="Montserrat Bold"/>
              </a:defRPr>
            </a:lvl1pPr>
          </a:lstStyle>
          <a:p>
            <a:r>
              <a:t>SOCaaS Platform</a:t>
            </a:r>
          </a:p>
        </p:txBody>
      </p:sp>
      <p:sp>
        <p:nvSpPr>
          <p:cNvPr id="552" name="Rectangle 91"/>
          <p:cNvSpPr txBox="1"/>
          <p:nvPr/>
        </p:nvSpPr>
        <p:spPr>
          <a:xfrm>
            <a:off x="762667" y="2546045"/>
            <a:ext cx="22676452" cy="5511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lnSpc>
                <a:spcPct val="130000"/>
              </a:lnSpc>
              <a:defRPr sz="2400" spc="600">
                <a:solidFill>
                  <a:schemeClr val="accent1">
                    <a:hueOff val="-12600000"/>
                    <a:satOff val="-40000"/>
                    <a:lumOff val="3921"/>
                  </a:schemeClr>
                </a:solidFill>
                <a:latin typeface="Montserrat Regular"/>
                <a:ea typeface="Montserrat Regular"/>
                <a:cs typeface="Montserrat Regular"/>
                <a:sym typeface="Montserrat Regular"/>
              </a:defRPr>
            </a:lvl1pPr>
          </a:lstStyle>
          <a:p>
            <a:r>
              <a:t>COVER THE FIVE MAIN PILLARS OF DEFENSE AND RESILIENCY</a:t>
            </a:r>
          </a:p>
        </p:txBody>
      </p:sp>
      <p:sp>
        <p:nvSpPr>
          <p:cNvPr id="553" name="Rounded Rectangle 93"/>
          <p:cNvSpPr/>
          <p:nvPr/>
        </p:nvSpPr>
        <p:spPr>
          <a:xfrm>
            <a:off x="670555" y="4668846"/>
            <a:ext cx="23103845" cy="694348"/>
          </a:xfrm>
          <a:prstGeom prst="roundRect">
            <a:avLst>
              <a:gd name="adj" fmla="val 50000"/>
            </a:avLst>
          </a:prstGeom>
          <a:solidFill>
            <a:srgbClr val="8AC43F"/>
          </a:solidFill>
          <a:ln w="12700">
            <a:miter lim="400000"/>
          </a:ln>
        </p:spPr>
        <p:txBody>
          <a:bodyPr tIns="91439" bIns="91439" anchor="ctr"/>
          <a:lstStyle/>
          <a:p>
            <a:pPr algn="ctr">
              <a:defRPr>
                <a:solidFill>
                  <a:schemeClr val="accent1">
                    <a:hueOff val="-12600000"/>
                    <a:satOff val="-40000"/>
                    <a:lumOff val="3921"/>
                  </a:schemeClr>
                </a:solidFill>
              </a:defRPr>
            </a:pPr>
            <a:endParaRPr/>
          </a:p>
        </p:txBody>
      </p:sp>
      <p:sp>
        <p:nvSpPr>
          <p:cNvPr id="554" name="Rectangle 94"/>
          <p:cNvSpPr txBox="1"/>
          <p:nvPr/>
        </p:nvSpPr>
        <p:spPr>
          <a:xfrm>
            <a:off x="1054999" y="4746780"/>
            <a:ext cx="3725799" cy="5511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nSpc>
                <a:spcPct val="130000"/>
              </a:lnSpc>
              <a:defRPr sz="2400" spc="600">
                <a:latin typeface="Montserrat Regular"/>
                <a:ea typeface="Montserrat Regular"/>
                <a:cs typeface="Montserrat Regular"/>
                <a:sym typeface="Montserrat Regular"/>
              </a:defRPr>
            </a:lvl1pPr>
          </a:lstStyle>
          <a:p>
            <a:r>
              <a:t>LEFT OF BOOM</a:t>
            </a:r>
          </a:p>
        </p:txBody>
      </p:sp>
      <p:sp>
        <p:nvSpPr>
          <p:cNvPr id="555" name="Rectangle 95"/>
          <p:cNvSpPr txBox="1"/>
          <p:nvPr/>
        </p:nvSpPr>
        <p:spPr>
          <a:xfrm>
            <a:off x="19676884" y="4746780"/>
            <a:ext cx="4204901" cy="5511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nSpc>
                <a:spcPct val="130000"/>
              </a:lnSpc>
              <a:defRPr sz="2400" spc="600">
                <a:latin typeface="Montserrat Regular"/>
                <a:ea typeface="Montserrat Regular"/>
                <a:cs typeface="Montserrat Regular"/>
                <a:sym typeface="Montserrat Regular"/>
              </a:defRPr>
            </a:lvl1pPr>
          </a:lstStyle>
          <a:p>
            <a:r>
              <a:t>RIGHT OF BOOM</a:t>
            </a:r>
          </a:p>
        </p:txBody>
      </p:sp>
      <p:pic>
        <p:nvPicPr>
          <p:cNvPr id="556" name="Graphic 96" descr="Graphic 96"/>
          <p:cNvPicPr>
            <a:picLocks noChangeAspect="1"/>
          </p:cNvPicPr>
          <p:nvPr/>
        </p:nvPicPr>
        <p:blipFill>
          <a:blip r:embed="rId3"/>
          <a:stretch>
            <a:fillRect/>
          </a:stretch>
        </p:blipFill>
        <p:spPr>
          <a:xfrm>
            <a:off x="18764513" y="4706544"/>
            <a:ext cx="639027" cy="639027"/>
          </a:xfrm>
          <a:prstGeom prst="rect">
            <a:avLst/>
          </a:prstGeom>
          <a:ln w="12700">
            <a:miter lim="400000"/>
          </a:ln>
        </p:spPr>
      </p:pic>
      <p:sp>
        <p:nvSpPr>
          <p:cNvPr id="557" name="Rectangle: Rounded Corners 30"/>
          <p:cNvSpPr/>
          <p:nvPr/>
        </p:nvSpPr>
        <p:spPr>
          <a:xfrm>
            <a:off x="14922600" y="5614882"/>
            <a:ext cx="3722583" cy="1267017"/>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pic>
        <p:nvPicPr>
          <p:cNvPr id="558" name="Picture 98" descr="Picture 98"/>
          <p:cNvPicPr>
            <a:picLocks noChangeAspect="1"/>
          </p:cNvPicPr>
          <p:nvPr/>
        </p:nvPicPr>
        <p:blipFill>
          <a:blip r:embed="rId4"/>
          <a:stretch>
            <a:fillRect/>
          </a:stretch>
        </p:blipFill>
        <p:spPr>
          <a:xfrm>
            <a:off x="15828317" y="5734482"/>
            <a:ext cx="1911145" cy="617679"/>
          </a:xfrm>
          <a:prstGeom prst="rect">
            <a:avLst/>
          </a:prstGeom>
          <a:ln w="12700">
            <a:miter lim="400000"/>
          </a:ln>
        </p:spPr>
      </p:pic>
      <p:sp>
        <p:nvSpPr>
          <p:cNvPr id="559" name="Text Placeholder 2"/>
          <p:cNvSpPr txBox="1"/>
          <p:nvPr/>
        </p:nvSpPr>
        <p:spPr>
          <a:xfrm>
            <a:off x="15014037" y="6440950"/>
            <a:ext cx="3539705" cy="411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1400">
                <a:solidFill>
                  <a:schemeClr val="accent1">
                    <a:hueOff val="-12600000"/>
                    <a:satOff val="-40000"/>
                    <a:lumOff val="3921"/>
                  </a:schemeClr>
                </a:solidFill>
                <a:latin typeface="Montserrat Medium"/>
                <a:ea typeface="Montserrat Medium"/>
                <a:cs typeface="Montserrat Medium"/>
                <a:sym typeface="Montserrat Medium"/>
              </a:defRPr>
            </a:lvl1pPr>
          </a:lstStyle>
          <a:p>
            <a:r>
              <a:t>Live 24/7 Response</a:t>
            </a:r>
          </a:p>
        </p:txBody>
      </p:sp>
      <p:sp>
        <p:nvSpPr>
          <p:cNvPr id="560" name="Rectangle: Rounded Corners 30"/>
          <p:cNvSpPr/>
          <p:nvPr/>
        </p:nvSpPr>
        <p:spPr>
          <a:xfrm>
            <a:off x="14922600" y="7073892"/>
            <a:ext cx="3722583" cy="1267017"/>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561" name="Text Placeholder 2"/>
          <p:cNvSpPr txBox="1"/>
          <p:nvPr/>
        </p:nvSpPr>
        <p:spPr>
          <a:xfrm>
            <a:off x="15014037" y="7899961"/>
            <a:ext cx="3539705" cy="411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1400">
                <a:solidFill>
                  <a:schemeClr val="accent1">
                    <a:hueOff val="-12600000"/>
                    <a:satOff val="-40000"/>
                    <a:lumOff val="3921"/>
                  </a:schemeClr>
                </a:solidFill>
                <a:latin typeface="Montserrat Medium"/>
                <a:ea typeface="Montserrat Medium"/>
                <a:cs typeface="Montserrat Medium"/>
                <a:sym typeface="Montserrat Medium"/>
              </a:defRPr>
            </a:lvl1pPr>
          </a:lstStyle>
          <a:p>
            <a:r>
              <a:t>Live 24/7 Response</a:t>
            </a:r>
          </a:p>
        </p:txBody>
      </p:sp>
      <p:pic>
        <p:nvPicPr>
          <p:cNvPr id="562" name="Picture 102" descr="Picture 102"/>
          <p:cNvPicPr>
            <a:picLocks noChangeAspect="1"/>
          </p:cNvPicPr>
          <p:nvPr/>
        </p:nvPicPr>
        <p:blipFill>
          <a:blip r:embed="rId5"/>
          <a:stretch>
            <a:fillRect/>
          </a:stretch>
        </p:blipFill>
        <p:spPr>
          <a:xfrm>
            <a:off x="15718922" y="7221670"/>
            <a:ext cx="2129939" cy="579853"/>
          </a:xfrm>
          <a:prstGeom prst="rect">
            <a:avLst/>
          </a:prstGeom>
          <a:ln w="12700">
            <a:miter lim="400000"/>
          </a:ln>
        </p:spPr>
      </p:pic>
      <p:sp>
        <p:nvSpPr>
          <p:cNvPr id="563" name="Rectangle: Rounded Corners 30"/>
          <p:cNvSpPr/>
          <p:nvPr/>
        </p:nvSpPr>
        <p:spPr>
          <a:xfrm>
            <a:off x="14922600" y="8537389"/>
            <a:ext cx="3722583" cy="1267017"/>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564" name="Text Placeholder 2"/>
          <p:cNvSpPr txBox="1"/>
          <p:nvPr/>
        </p:nvSpPr>
        <p:spPr>
          <a:xfrm>
            <a:off x="15014037" y="9363458"/>
            <a:ext cx="3539705" cy="411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1400">
                <a:solidFill>
                  <a:schemeClr val="accent1">
                    <a:hueOff val="-12600000"/>
                    <a:satOff val="-40000"/>
                    <a:lumOff val="3921"/>
                  </a:schemeClr>
                </a:solidFill>
                <a:latin typeface="Montserrat Medium"/>
                <a:ea typeface="Montserrat Medium"/>
                <a:cs typeface="Montserrat Medium"/>
                <a:sym typeface="Montserrat Medium"/>
              </a:defRPr>
            </a:lvl1pPr>
          </a:lstStyle>
          <a:p>
            <a:r>
              <a:t>Curated Zero Trust</a:t>
            </a:r>
          </a:p>
        </p:txBody>
      </p:sp>
      <p:grpSp>
        <p:nvGrpSpPr>
          <p:cNvPr id="567" name="Group 105"/>
          <p:cNvGrpSpPr/>
          <p:nvPr/>
        </p:nvGrpSpPr>
        <p:grpSpPr>
          <a:xfrm>
            <a:off x="15575150" y="8672855"/>
            <a:ext cx="2515011" cy="728543"/>
            <a:chOff x="0" y="0"/>
            <a:chExt cx="2515010" cy="728541"/>
          </a:xfrm>
        </p:grpSpPr>
        <p:pic>
          <p:nvPicPr>
            <p:cNvPr id="565" name="Picture 106" descr="Picture 106"/>
            <p:cNvPicPr>
              <a:picLocks noChangeAspect="1"/>
            </p:cNvPicPr>
            <p:nvPr/>
          </p:nvPicPr>
          <p:blipFill>
            <a:blip r:embed="rId6"/>
            <a:srcRect r="34634"/>
            <a:stretch>
              <a:fillRect/>
            </a:stretch>
          </p:blipFill>
          <p:spPr>
            <a:xfrm>
              <a:off x="-1" y="-1"/>
              <a:ext cx="2515012" cy="391160"/>
            </a:xfrm>
            <a:prstGeom prst="rect">
              <a:avLst/>
            </a:prstGeom>
            <a:ln w="12700" cap="flat">
              <a:noFill/>
              <a:miter lim="400000"/>
            </a:ln>
            <a:effectLst/>
          </p:spPr>
        </p:pic>
        <p:pic>
          <p:nvPicPr>
            <p:cNvPr id="566" name="Picture 107" descr="Picture 107"/>
            <p:cNvPicPr>
              <a:picLocks noChangeAspect="1"/>
            </p:cNvPicPr>
            <p:nvPr/>
          </p:nvPicPr>
          <p:blipFill>
            <a:blip r:embed="rId6"/>
            <a:srcRect l="65930" t="1151"/>
            <a:stretch>
              <a:fillRect/>
            </a:stretch>
          </p:blipFill>
          <p:spPr>
            <a:xfrm>
              <a:off x="401362" y="341896"/>
              <a:ext cx="1310876" cy="386646"/>
            </a:xfrm>
            <a:prstGeom prst="rect">
              <a:avLst/>
            </a:prstGeom>
            <a:ln w="12700" cap="flat">
              <a:noFill/>
              <a:miter lim="400000"/>
            </a:ln>
            <a:effectLst/>
          </p:spPr>
        </p:pic>
      </p:grpSp>
      <p:sp>
        <p:nvSpPr>
          <p:cNvPr id="568" name="Rectangle: Rounded Corners 30"/>
          <p:cNvSpPr/>
          <p:nvPr/>
        </p:nvSpPr>
        <p:spPr>
          <a:xfrm>
            <a:off x="14922600" y="9993131"/>
            <a:ext cx="3722583" cy="1042415"/>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569" name="Text Placeholder 2"/>
          <p:cNvSpPr txBox="1"/>
          <p:nvPr/>
        </p:nvSpPr>
        <p:spPr>
          <a:xfrm>
            <a:off x="15014037" y="10594588"/>
            <a:ext cx="3539705" cy="411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1400">
                <a:solidFill>
                  <a:schemeClr val="accent1">
                    <a:hueOff val="-12600000"/>
                    <a:satOff val="-40000"/>
                    <a:lumOff val="3921"/>
                  </a:schemeClr>
                </a:solidFill>
                <a:latin typeface="Montserrat Medium"/>
                <a:ea typeface="Montserrat Medium"/>
                <a:cs typeface="Montserrat Medium"/>
                <a:sym typeface="Montserrat Medium"/>
              </a:defRPr>
            </a:lvl1pPr>
          </a:lstStyle>
          <a:p>
            <a:r>
              <a:t>AV/EDR Alert Management</a:t>
            </a:r>
          </a:p>
        </p:txBody>
      </p:sp>
      <p:pic>
        <p:nvPicPr>
          <p:cNvPr id="570" name="Picture 110" descr="Picture 110"/>
          <p:cNvPicPr>
            <a:picLocks noChangeAspect="1"/>
          </p:cNvPicPr>
          <p:nvPr/>
        </p:nvPicPr>
        <p:blipFill>
          <a:blip r:embed="rId7"/>
          <a:stretch>
            <a:fillRect/>
          </a:stretch>
        </p:blipFill>
        <p:spPr>
          <a:xfrm>
            <a:off x="15659761" y="10143297"/>
            <a:ext cx="2265285" cy="362447"/>
          </a:xfrm>
          <a:prstGeom prst="rect">
            <a:avLst/>
          </a:prstGeom>
          <a:ln w="12700">
            <a:miter lim="400000"/>
          </a:ln>
        </p:spPr>
      </p:pic>
      <p:sp>
        <p:nvSpPr>
          <p:cNvPr id="571" name="Rectangle: Rounded Corners 30"/>
          <p:cNvSpPr/>
          <p:nvPr/>
        </p:nvSpPr>
        <p:spPr>
          <a:xfrm>
            <a:off x="14922600" y="11225578"/>
            <a:ext cx="3722583" cy="1042405"/>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572" name="Text Placeholder 2"/>
          <p:cNvSpPr txBox="1"/>
          <p:nvPr/>
        </p:nvSpPr>
        <p:spPr>
          <a:xfrm>
            <a:off x="14923914" y="11830155"/>
            <a:ext cx="3749159" cy="411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1400">
                <a:solidFill>
                  <a:schemeClr val="accent1">
                    <a:hueOff val="-12600000"/>
                    <a:satOff val="-40000"/>
                    <a:lumOff val="3921"/>
                  </a:schemeClr>
                </a:solidFill>
                <a:latin typeface="Montserrat Medium"/>
                <a:ea typeface="Montserrat Medium"/>
                <a:cs typeface="Montserrat Medium"/>
                <a:sym typeface="Montserrat Medium"/>
              </a:defRPr>
            </a:lvl1pPr>
          </a:lstStyle>
          <a:p>
            <a:r>
              <a:t>Automated, Real-time Detainment</a:t>
            </a:r>
          </a:p>
        </p:txBody>
      </p:sp>
      <p:pic>
        <p:nvPicPr>
          <p:cNvPr id="573" name="Picture 113" descr="Picture 113"/>
          <p:cNvPicPr>
            <a:picLocks noChangeAspect="1"/>
          </p:cNvPicPr>
          <p:nvPr/>
        </p:nvPicPr>
        <p:blipFill>
          <a:blip r:embed="rId8"/>
          <a:stretch>
            <a:fillRect/>
          </a:stretch>
        </p:blipFill>
        <p:spPr>
          <a:xfrm>
            <a:off x="15043861" y="11397256"/>
            <a:ext cx="3450155" cy="376001"/>
          </a:xfrm>
          <a:prstGeom prst="rect">
            <a:avLst/>
          </a:prstGeom>
          <a:ln w="12700">
            <a:miter lim="400000"/>
          </a:ln>
        </p:spPr>
      </p:pic>
      <p:sp>
        <p:nvSpPr>
          <p:cNvPr id="574" name="Rectangle: Rounded Corners 30"/>
          <p:cNvSpPr/>
          <p:nvPr/>
        </p:nvSpPr>
        <p:spPr>
          <a:xfrm>
            <a:off x="1165037" y="5614882"/>
            <a:ext cx="3722584" cy="1267017"/>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pic>
        <p:nvPicPr>
          <p:cNvPr id="575" name="Picture 115" descr="Picture 115"/>
          <p:cNvPicPr>
            <a:picLocks noChangeAspect="1"/>
          </p:cNvPicPr>
          <p:nvPr/>
        </p:nvPicPr>
        <p:blipFill>
          <a:blip r:embed="rId4"/>
          <a:stretch>
            <a:fillRect/>
          </a:stretch>
        </p:blipFill>
        <p:spPr>
          <a:xfrm>
            <a:off x="2070755" y="5734482"/>
            <a:ext cx="1911145" cy="617679"/>
          </a:xfrm>
          <a:prstGeom prst="rect">
            <a:avLst/>
          </a:prstGeom>
          <a:ln w="12700">
            <a:miter lim="400000"/>
          </a:ln>
        </p:spPr>
      </p:pic>
      <p:sp>
        <p:nvSpPr>
          <p:cNvPr id="576" name="Text Placeholder 2"/>
          <p:cNvSpPr txBox="1"/>
          <p:nvPr/>
        </p:nvSpPr>
        <p:spPr>
          <a:xfrm>
            <a:off x="1256475" y="6440950"/>
            <a:ext cx="3539705" cy="411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1400">
                <a:solidFill>
                  <a:schemeClr val="accent1">
                    <a:hueOff val="-12600000"/>
                    <a:satOff val="-40000"/>
                    <a:lumOff val="3921"/>
                  </a:schemeClr>
                </a:solidFill>
                <a:latin typeface="Montserrat Medium"/>
                <a:ea typeface="Montserrat Medium"/>
                <a:cs typeface="Montserrat Medium"/>
                <a:sym typeface="Montserrat Medium"/>
              </a:defRPr>
            </a:lvl1pPr>
          </a:lstStyle>
          <a:p>
            <a:r>
              <a:t>Live Network Mapping</a:t>
            </a:r>
          </a:p>
        </p:txBody>
      </p:sp>
      <p:sp>
        <p:nvSpPr>
          <p:cNvPr id="577" name="Rectangle: Rounded Corners 30"/>
          <p:cNvSpPr/>
          <p:nvPr/>
        </p:nvSpPr>
        <p:spPr>
          <a:xfrm>
            <a:off x="1141486" y="7073893"/>
            <a:ext cx="3730753" cy="1042415"/>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pic>
        <p:nvPicPr>
          <p:cNvPr id="578" name="Picture 118" descr="Picture 118"/>
          <p:cNvPicPr>
            <a:picLocks noChangeAspect="1"/>
          </p:cNvPicPr>
          <p:nvPr/>
        </p:nvPicPr>
        <p:blipFill>
          <a:blip r:embed="rId9"/>
          <a:stretch>
            <a:fillRect/>
          </a:stretch>
        </p:blipFill>
        <p:spPr>
          <a:xfrm>
            <a:off x="1299442" y="7260042"/>
            <a:ext cx="3391333" cy="322985"/>
          </a:xfrm>
          <a:prstGeom prst="rect">
            <a:avLst/>
          </a:prstGeom>
          <a:ln w="12700">
            <a:miter lim="400000"/>
          </a:ln>
        </p:spPr>
      </p:pic>
      <p:sp>
        <p:nvSpPr>
          <p:cNvPr id="579" name="Text Placeholder 2"/>
          <p:cNvSpPr txBox="1"/>
          <p:nvPr/>
        </p:nvSpPr>
        <p:spPr>
          <a:xfrm>
            <a:off x="1241093" y="7656872"/>
            <a:ext cx="3539705" cy="411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1400">
                <a:solidFill>
                  <a:schemeClr val="accent1">
                    <a:hueOff val="-12600000"/>
                    <a:satOff val="-40000"/>
                    <a:lumOff val="3921"/>
                  </a:schemeClr>
                </a:solidFill>
                <a:latin typeface="Montserrat Medium"/>
                <a:ea typeface="Montserrat Medium"/>
                <a:cs typeface="Montserrat Medium"/>
                <a:sym typeface="Montserrat Medium"/>
              </a:defRPr>
            </a:lvl1pPr>
          </a:lstStyle>
          <a:p>
            <a:r>
              <a:t>Vulnerability/Hygiene Reporting</a:t>
            </a:r>
          </a:p>
        </p:txBody>
      </p:sp>
      <p:sp>
        <p:nvSpPr>
          <p:cNvPr id="580" name="Rectangle: Rounded Corners 30"/>
          <p:cNvSpPr/>
          <p:nvPr/>
        </p:nvSpPr>
        <p:spPr>
          <a:xfrm>
            <a:off x="5756755" y="5622885"/>
            <a:ext cx="3722584" cy="1267017"/>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581" name="Text Placeholder 2"/>
          <p:cNvSpPr txBox="1"/>
          <p:nvPr/>
        </p:nvSpPr>
        <p:spPr>
          <a:xfrm>
            <a:off x="5848194" y="6448955"/>
            <a:ext cx="3539705" cy="411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1400">
                <a:solidFill>
                  <a:schemeClr val="accent1">
                    <a:hueOff val="-12600000"/>
                    <a:satOff val="-40000"/>
                    <a:lumOff val="3921"/>
                  </a:schemeClr>
                </a:solidFill>
                <a:latin typeface="Montserrat Medium"/>
                <a:ea typeface="Montserrat Medium"/>
                <a:cs typeface="Montserrat Medium"/>
                <a:sym typeface="Montserrat Medium"/>
              </a:defRPr>
            </a:lvl1pPr>
          </a:lstStyle>
          <a:p>
            <a:r>
              <a:t>Azure/365 Hardening</a:t>
            </a:r>
          </a:p>
        </p:txBody>
      </p:sp>
      <p:pic>
        <p:nvPicPr>
          <p:cNvPr id="582" name="Picture 122" descr="Picture 122"/>
          <p:cNvPicPr>
            <a:picLocks noChangeAspect="1"/>
          </p:cNvPicPr>
          <p:nvPr/>
        </p:nvPicPr>
        <p:blipFill>
          <a:blip r:embed="rId5"/>
          <a:stretch>
            <a:fillRect/>
          </a:stretch>
        </p:blipFill>
        <p:spPr>
          <a:xfrm>
            <a:off x="6553078" y="5770664"/>
            <a:ext cx="2129939" cy="579853"/>
          </a:xfrm>
          <a:prstGeom prst="rect">
            <a:avLst/>
          </a:prstGeom>
          <a:ln w="12700">
            <a:miter lim="400000"/>
          </a:ln>
        </p:spPr>
      </p:pic>
      <p:sp>
        <p:nvSpPr>
          <p:cNvPr id="583" name="Rectangle: Rounded Corners 30"/>
          <p:cNvSpPr/>
          <p:nvPr/>
        </p:nvSpPr>
        <p:spPr>
          <a:xfrm>
            <a:off x="5756755" y="7073959"/>
            <a:ext cx="3722584" cy="1267017"/>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584" name="Text Placeholder 2"/>
          <p:cNvSpPr txBox="1"/>
          <p:nvPr/>
        </p:nvSpPr>
        <p:spPr>
          <a:xfrm>
            <a:off x="5848194" y="7900029"/>
            <a:ext cx="3539705" cy="411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1400">
                <a:solidFill>
                  <a:schemeClr val="accent1">
                    <a:hueOff val="-12600000"/>
                    <a:satOff val="-40000"/>
                    <a:lumOff val="3921"/>
                  </a:schemeClr>
                </a:solidFill>
                <a:latin typeface="Montserrat Medium"/>
                <a:ea typeface="Montserrat Medium"/>
                <a:cs typeface="Montserrat Medium"/>
                <a:sym typeface="Montserrat Medium"/>
              </a:defRPr>
            </a:lvl1pPr>
          </a:lstStyle>
          <a:p>
            <a:r>
              <a:t>Compliance Mapping/Reporting</a:t>
            </a:r>
          </a:p>
        </p:txBody>
      </p:sp>
      <p:pic>
        <p:nvPicPr>
          <p:cNvPr id="585" name="Picture 125" descr="Picture 125"/>
          <p:cNvPicPr>
            <a:picLocks noChangeAspect="1"/>
          </p:cNvPicPr>
          <p:nvPr/>
        </p:nvPicPr>
        <p:blipFill>
          <a:blip r:embed="rId10"/>
          <a:stretch>
            <a:fillRect/>
          </a:stretch>
        </p:blipFill>
        <p:spPr>
          <a:xfrm>
            <a:off x="6600949" y="7215898"/>
            <a:ext cx="1879297" cy="551811"/>
          </a:xfrm>
          <a:prstGeom prst="rect">
            <a:avLst/>
          </a:prstGeom>
          <a:ln w="12700">
            <a:miter lim="400000"/>
          </a:ln>
        </p:spPr>
      </p:pic>
      <p:grpSp>
        <p:nvGrpSpPr>
          <p:cNvPr id="589" name="Group 9"/>
          <p:cNvGrpSpPr/>
          <p:nvPr/>
        </p:nvGrpSpPr>
        <p:grpSpPr>
          <a:xfrm>
            <a:off x="5756754" y="9957969"/>
            <a:ext cx="3730753" cy="1042415"/>
            <a:chOff x="0" y="0"/>
            <a:chExt cx="3730752" cy="1042413"/>
          </a:xfrm>
        </p:grpSpPr>
        <p:sp>
          <p:nvSpPr>
            <p:cNvPr id="586" name="Rectangle: Rounded Corners 30"/>
            <p:cNvSpPr/>
            <p:nvPr/>
          </p:nvSpPr>
          <p:spPr>
            <a:xfrm>
              <a:off x="0" y="0"/>
              <a:ext cx="3730753" cy="1042414"/>
            </a:xfrm>
            <a:prstGeom prst="roundRect">
              <a:avLst>
                <a:gd name="adj" fmla="val 7789"/>
              </a:avLst>
            </a:prstGeom>
            <a:solidFill>
              <a:srgbClr val="F3F3F3">
                <a:alpha val="5000"/>
              </a:srgbClr>
            </a:solidFill>
            <a:ln w="25400" cap="flat">
              <a:solidFill>
                <a:srgbClr val="5B6777">
                  <a:alpha val="66515"/>
                </a:srgbClr>
              </a:solidFill>
              <a:prstDash val="solid"/>
              <a:miter lim="800000"/>
            </a:ln>
            <a:effectLst/>
          </p:spPr>
          <p:txBody>
            <a:bodyPr wrap="square" lIns="91439" tIns="91439" rIns="91439" bIns="91439" numCol="1" anchor="ctr">
              <a:noAutofit/>
            </a:bodyP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pic>
          <p:nvPicPr>
            <p:cNvPr id="587" name="Picture 127" descr="Picture 127"/>
            <p:cNvPicPr>
              <a:picLocks noChangeAspect="1"/>
            </p:cNvPicPr>
            <p:nvPr/>
          </p:nvPicPr>
          <p:blipFill>
            <a:blip r:embed="rId9"/>
            <a:stretch>
              <a:fillRect/>
            </a:stretch>
          </p:blipFill>
          <p:spPr>
            <a:xfrm>
              <a:off x="157955" y="186147"/>
              <a:ext cx="3391334" cy="322985"/>
            </a:xfrm>
            <a:prstGeom prst="rect">
              <a:avLst/>
            </a:prstGeom>
            <a:ln w="12700" cap="flat">
              <a:noFill/>
              <a:miter lim="400000"/>
            </a:ln>
            <a:effectLst/>
          </p:spPr>
        </p:pic>
        <p:sp>
          <p:nvSpPr>
            <p:cNvPr id="588" name="Text Placeholder 2"/>
            <p:cNvSpPr txBox="1"/>
            <p:nvPr/>
          </p:nvSpPr>
          <p:spPr>
            <a:xfrm>
              <a:off x="99608" y="582978"/>
              <a:ext cx="3539705" cy="41148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spcBef>
                  <a:spcPts val="2000"/>
                </a:spcBef>
                <a:defRPr sz="1400">
                  <a:solidFill>
                    <a:schemeClr val="accent1">
                      <a:hueOff val="-12600000"/>
                      <a:satOff val="-40000"/>
                      <a:lumOff val="3921"/>
                    </a:schemeClr>
                  </a:solidFill>
                  <a:latin typeface="Montserrat Medium"/>
                  <a:ea typeface="Montserrat Medium"/>
                  <a:cs typeface="Montserrat Medium"/>
                  <a:sym typeface="Montserrat Medium"/>
                </a:defRPr>
              </a:lvl1pPr>
            </a:lstStyle>
            <a:p>
              <a:r>
                <a:t>Vulnerability/Hygiene Reporting</a:t>
              </a:r>
            </a:p>
          </p:txBody>
        </p:sp>
      </p:grpSp>
      <p:sp>
        <p:nvSpPr>
          <p:cNvPr id="590" name="Rectangle: Rounded Corners 30"/>
          <p:cNvSpPr/>
          <p:nvPr/>
        </p:nvSpPr>
        <p:spPr>
          <a:xfrm>
            <a:off x="10350602" y="5614882"/>
            <a:ext cx="3722583" cy="1267017"/>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pic>
        <p:nvPicPr>
          <p:cNvPr id="591" name="Picture 130" descr="Picture 130"/>
          <p:cNvPicPr>
            <a:picLocks noChangeAspect="1"/>
          </p:cNvPicPr>
          <p:nvPr/>
        </p:nvPicPr>
        <p:blipFill>
          <a:blip r:embed="rId4"/>
          <a:stretch>
            <a:fillRect/>
          </a:stretch>
        </p:blipFill>
        <p:spPr>
          <a:xfrm>
            <a:off x="11256319" y="5734482"/>
            <a:ext cx="1911145" cy="617679"/>
          </a:xfrm>
          <a:prstGeom prst="rect">
            <a:avLst/>
          </a:prstGeom>
          <a:ln w="12700">
            <a:miter lim="400000"/>
          </a:ln>
        </p:spPr>
      </p:pic>
      <p:sp>
        <p:nvSpPr>
          <p:cNvPr id="592" name="Text Placeholder 2"/>
          <p:cNvSpPr txBox="1"/>
          <p:nvPr/>
        </p:nvSpPr>
        <p:spPr>
          <a:xfrm>
            <a:off x="10442039" y="6440950"/>
            <a:ext cx="3539706" cy="411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1400">
                <a:solidFill>
                  <a:schemeClr val="accent1">
                    <a:hueOff val="-12600000"/>
                    <a:satOff val="-40000"/>
                    <a:lumOff val="3921"/>
                  </a:schemeClr>
                </a:solidFill>
                <a:latin typeface="Montserrat Medium"/>
                <a:ea typeface="Montserrat Medium"/>
                <a:cs typeface="Montserrat Medium"/>
                <a:sym typeface="Montserrat Medium"/>
              </a:defRPr>
            </a:lvl1pPr>
          </a:lstStyle>
          <a:p>
            <a:r>
              <a:t>Live Detection</a:t>
            </a:r>
          </a:p>
        </p:txBody>
      </p:sp>
      <p:sp>
        <p:nvSpPr>
          <p:cNvPr id="593" name="Rectangle: Rounded Corners 30"/>
          <p:cNvSpPr/>
          <p:nvPr/>
        </p:nvSpPr>
        <p:spPr>
          <a:xfrm>
            <a:off x="10350602" y="7073892"/>
            <a:ext cx="3722583" cy="1267017"/>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594" name="Text Placeholder 2"/>
          <p:cNvSpPr txBox="1"/>
          <p:nvPr/>
        </p:nvSpPr>
        <p:spPr>
          <a:xfrm>
            <a:off x="10442039" y="7899961"/>
            <a:ext cx="3539706" cy="411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1400">
                <a:solidFill>
                  <a:schemeClr val="accent1">
                    <a:hueOff val="-12600000"/>
                    <a:satOff val="-40000"/>
                    <a:lumOff val="3921"/>
                  </a:schemeClr>
                </a:solidFill>
                <a:latin typeface="Montserrat Medium"/>
                <a:ea typeface="Montserrat Medium"/>
                <a:cs typeface="Montserrat Medium"/>
                <a:sym typeface="Montserrat Medium"/>
              </a:defRPr>
            </a:lvl1pPr>
          </a:lstStyle>
          <a:p>
            <a:r>
              <a:t>Live Detection (Azure/365)</a:t>
            </a:r>
          </a:p>
        </p:txBody>
      </p:sp>
      <p:pic>
        <p:nvPicPr>
          <p:cNvPr id="595" name="Picture 134" descr="Picture 134"/>
          <p:cNvPicPr>
            <a:picLocks noChangeAspect="1"/>
          </p:cNvPicPr>
          <p:nvPr/>
        </p:nvPicPr>
        <p:blipFill>
          <a:blip r:embed="rId5"/>
          <a:stretch>
            <a:fillRect/>
          </a:stretch>
        </p:blipFill>
        <p:spPr>
          <a:xfrm>
            <a:off x="11146924" y="7221670"/>
            <a:ext cx="2129939" cy="579853"/>
          </a:xfrm>
          <a:prstGeom prst="rect">
            <a:avLst/>
          </a:prstGeom>
          <a:ln w="12700">
            <a:miter lim="400000"/>
          </a:ln>
        </p:spPr>
      </p:pic>
      <p:sp>
        <p:nvSpPr>
          <p:cNvPr id="596" name="Rectangle: Rounded Corners 30"/>
          <p:cNvSpPr/>
          <p:nvPr/>
        </p:nvSpPr>
        <p:spPr>
          <a:xfrm>
            <a:off x="10350602" y="8537389"/>
            <a:ext cx="3722583" cy="1267017"/>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597" name="Text Placeholder 2"/>
          <p:cNvSpPr txBox="1"/>
          <p:nvPr/>
        </p:nvSpPr>
        <p:spPr>
          <a:xfrm>
            <a:off x="10442039" y="9363458"/>
            <a:ext cx="3539706" cy="411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1400">
                <a:solidFill>
                  <a:schemeClr val="accent1">
                    <a:hueOff val="-12600000"/>
                    <a:satOff val="-40000"/>
                    <a:lumOff val="3921"/>
                  </a:schemeClr>
                </a:solidFill>
                <a:latin typeface="Montserrat Medium"/>
                <a:ea typeface="Montserrat Medium"/>
                <a:cs typeface="Montserrat Medium"/>
                <a:sym typeface="Montserrat Medium"/>
              </a:defRPr>
            </a:lvl1pPr>
          </a:lstStyle>
          <a:p>
            <a:r>
              <a:t>Curated Zero Trust</a:t>
            </a:r>
          </a:p>
        </p:txBody>
      </p:sp>
      <p:grpSp>
        <p:nvGrpSpPr>
          <p:cNvPr id="600" name="Group 137"/>
          <p:cNvGrpSpPr/>
          <p:nvPr/>
        </p:nvGrpSpPr>
        <p:grpSpPr>
          <a:xfrm>
            <a:off x="11003151" y="8672855"/>
            <a:ext cx="2515011" cy="728543"/>
            <a:chOff x="0" y="0"/>
            <a:chExt cx="2515010" cy="728541"/>
          </a:xfrm>
        </p:grpSpPr>
        <p:pic>
          <p:nvPicPr>
            <p:cNvPr id="598" name="Picture 138" descr="Picture 138"/>
            <p:cNvPicPr>
              <a:picLocks noChangeAspect="1"/>
            </p:cNvPicPr>
            <p:nvPr/>
          </p:nvPicPr>
          <p:blipFill>
            <a:blip r:embed="rId6"/>
            <a:srcRect r="34634"/>
            <a:stretch>
              <a:fillRect/>
            </a:stretch>
          </p:blipFill>
          <p:spPr>
            <a:xfrm>
              <a:off x="-1" y="-1"/>
              <a:ext cx="2515012" cy="391160"/>
            </a:xfrm>
            <a:prstGeom prst="rect">
              <a:avLst/>
            </a:prstGeom>
            <a:ln w="12700" cap="flat">
              <a:noFill/>
              <a:miter lim="400000"/>
            </a:ln>
            <a:effectLst/>
          </p:spPr>
        </p:pic>
        <p:pic>
          <p:nvPicPr>
            <p:cNvPr id="599" name="Picture 139" descr="Picture 139"/>
            <p:cNvPicPr>
              <a:picLocks noChangeAspect="1"/>
            </p:cNvPicPr>
            <p:nvPr/>
          </p:nvPicPr>
          <p:blipFill>
            <a:blip r:embed="rId6"/>
            <a:srcRect l="65930" t="1151"/>
            <a:stretch>
              <a:fillRect/>
            </a:stretch>
          </p:blipFill>
          <p:spPr>
            <a:xfrm>
              <a:off x="401362" y="341896"/>
              <a:ext cx="1310876" cy="386646"/>
            </a:xfrm>
            <a:prstGeom prst="rect">
              <a:avLst/>
            </a:prstGeom>
            <a:ln w="12700" cap="flat">
              <a:noFill/>
              <a:miter lim="400000"/>
            </a:ln>
            <a:effectLst/>
          </p:spPr>
        </p:pic>
      </p:grpSp>
      <p:sp>
        <p:nvSpPr>
          <p:cNvPr id="601" name="Rectangle: Rounded Corners 30"/>
          <p:cNvSpPr/>
          <p:nvPr/>
        </p:nvSpPr>
        <p:spPr>
          <a:xfrm>
            <a:off x="10350602" y="9993131"/>
            <a:ext cx="3722583" cy="1042415"/>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602" name="Text Placeholder 2"/>
          <p:cNvSpPr txBox="1"/>
          <p:nvPr/>
        </p:nvSpPr>
        <p:spPr>
          <a:xfrm>
            <a:off x="10442039" y="10594588"/>
            <a:ext cx="3539706" cy="411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1400">
                <a:solidFill>
                  <a:schemeClr val="accent1">
                    <a:hueOff val="-12600000"/>
                    <a:satOff val="-40000"/>
                    <a:lumOff val="3921"/>
                  </a:schemeClr>
                </a:solidFill>
                <a:latin typeface="Montserrat Medium"/>
                <a:ea typeface="Montserrat Medium"/>
                <a:cs typeface="Montserrat Medium"/>
                <a:sym typeface="Montserrat Medium"/>
              </a:defRPr>
            </a:lvl1pPr>
          </a:lstStyle>
          <a:p>
            <a:r>
              <a:t>Integrated &amp; Orchestrated AV/EDR</a:t>
            </a:r>
          </a:p>
        </p:txBody>
      </p:sp>
      <p:pic>
        <p:nvPicPr>
          <p:cNvPr id="603" name="Picture 142" descr="Picture 142"/>
          <p:cNvPicPr>
            <a:picLocks noChangeAspect="1"/>
          </p:cNvPicPr>
          <p:nvPr/>
        </p:nvPicPr>
        <p:blipFill>
          <a:blip r:embed="rId7"/>
          <a:stretch>
            <a:fillRect/>
          </a:stretch>
        </p:blipFill>
        <p:spPr>
          <a:xfrm>
            <a:off x="11087764" y="10143297"/>
            <a:ext cx="2265285" cy="362447"/>
          </a:xfrm>
          <a:prstGeom prst="rect">
            <a:avLst/>
          </a:prstGeom>
          <a:ln w="12700">
            <a:miter lim="400000"/>
          </a:ln>
        </p:spPr>
      </p:pic>
      <p:grpSp>
        <p:nvGrpSpPr>
          <p:cNvPr id="607" name="Group 2"/>
          <p:cNvGrpSpPr/>
          <p:nvPr/>
        </p:nvGrpSpPr>
        <p:grpSpPr>
          <a:xfrm>
            <a:off x="5766761" y="11203075"/>
            <a:ext cx="3730754" cy="1399499"/>
            <a:chOff x="0" y="0"/>
            <a:chExt cx="3730752" cy="1399498"/>
          </a:xfrm>
        </p:grpSpPr>
        <p:sp>
          <p:nvSpPr>
            <p:cNvPr id="604" name="Rectangle: Rounded Corners 30"/>
            <p:cNvSpPr/>
            <p:nvPr/>
          </p:nvSpPr>
          <p:spPr>
            <a:xfrm>
              <a:off x="0" y="0"/>
              <a:ext cx="3730753" cy="1399499"/>
            </a:xfrm>
            <a:prstGeom prst="roundRect">
              <a:avLst>
                <a:gd name="adj" fmla="val 7789"/>
              </a:avLst>
            </a:prstGeom>
            <a:solidFill>
              <a:srgbClr val="F3F3F3">
                <a:alpha val="5000"/>
              </a:srgbClr>
            </a:solidFill>
            <a:ln w="25400" cap="flat">
              <a:solidFill>
                <a:srgbClr val="5B6777">
                  <a:alpha val="66515"/>
                </a:srgbClr>
              </a:solidFill>
              <a:prstDash val="solid"/>
              <a:miter lim="800000"/>
            </a:ln>
            <a:effectLst/>
          </p:spPr>
          <p:txBody>
            <a:bodyPr wrap="square" lIns="91439" tIns="91439" rIns="91439" bIns="91439" numCol="1" anchor="ctr">
              <a:noAutofit/>
            </a:bodyP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pic>
          <p:nvPicPr>
            <p:cNvPr id="605" name="Picture 144" descr="Picture 144"/>
            <p:cNvPicPr>
              <a:picLocks noChangeAspect="1"/>
            </p:cNvPicPr>
            <p:nvPr/>
          </p:nvPicPr>
          <p:blipFill>
            <a:blip r:embed="rId11"/>
            <a:stretch>
              <a:fillRect/>
            </a:stretch>
          </p:blipFill>
          <p:spPr>
            <a:xfrm>
              <a:off x="1125656" y="642316"/>
              <a:ext cx="1399015" cy="603975"/>
            </a:xfrm>
            <a:prstGeom prst="rect">
              <a:avLst/>
            </a:prstGeom>
            <a:ln w="12700" cap="flat">
              <a:noFill/>
              <a:miter lim="400000"/>
            </a:ln>
            <a:effectLst/>
          </p:spPr>
        </p:pic>
        <p:sp>
          <p:nvSpPr>
            <p:cNvPr id="606" name="Text Placeholder 2"/>
            <p:cNvSpPr txBox="1"/>
            <p:nvPr/>
          </p:nvSpPr>
          <p:spPr>
            <a:xfrm>
              <a:off x="63495" y="75708"/>
              <a:ext cx="3614230" cy="462280"/>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spcBef>
                  <a:spcPts val="2000"/>
                </a:spcBef>
                <a:defRPr sz="1800">
                  <a:solidFill>
                    <a:schemeClr val="accent1">
                      <a:hueOff val="-12600000"/>
                      <a:satOff val="-40000"/>
                      <a:lumOff val="3921"/>
                    </a:schemeClr>
                  </a:solidFill>
                  <a:latin typeface="Montserrat Medium"/>
                  <a:ea typeface="Montserrat Medium"/>
                  <a:cs typeface="Montserrat Medium"/>
                  <a:sym typeface="Montserrat Medium"/>
                </a:defRPr>
              </a:lvl1pPr>
            </a:lstStyle>
            <a:p>
              <a:r>
                <a:t>Threat Intelligence Reporting</a:t>
              </a:r>
            </a:p>
          </p:txBody>
        </p:sp>
      </p:grpSp>
      <p:sp>
        <p:nvSpPr>
          <p:cNvPr id="608" name="Rectangle: Rounded Corners 30"/>
          <p:cNvSpPr/>
          <p:nvPr/>
        </p:nvSpPr>
        <p:spPr>
          <a:xfrm>
            <a:off x="10344680" y="11225568"/>
            <a:ext cx="3730753" cy="1042415"/>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pic>
        <p:nvPicPr>
          <p:cNvPr id="609" name="Picture 6" descr="Picture 6"/>
          <p:cNvPicPr>
            <a:picLocks noChangeAspect="1"/>
          </p:cNvPicPr>
          <p:nvPr/>
        </p:nvPicPr>
        <p:blipFill>
          <a:blip r:embed="rId12"/>
          <a:stretch>
            <a:fillRect/>
          </a:stretch>
        </p:blipFill>
        <p:spPr>
          <a:xfrm>
            <a:off x="10462997" y="11453206"/>
            <a:ext cx="3463337" cy="272327"/>
          </a:xfrm>
          <a:prstGeom prst="rect">
            <a:avLst/>
          </a:prstGeom>
          <a:ln w="12700">
            <a:miter lim="400000"/>
          </a:ln>
        </p:spPr>
      </p:pic>
      <p:sp>
        <p:nvSpPr>
          <p:cNvPr id="610" name="Rectangle: Rounded Corners 30"/>
          <p:cNvSpPr/>
          <p:nvPr/>
        </p:nvSpPr>
        <p:spPr>
          <a:xfrm>
            <a:off x="5756755" y="8527619"/>
            <a:ext cx="3722584" cy="1267017"/>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611" name="Text Placeholder 2"/>
          <p:cNvSpPr txBox="1"/>
          <p:nvPr/>
        </p:nvSpPr>
        <p:spPr>
          <a:xfrm>
            <a:off x="5835594" y="9372605"/>
            <a:ext cx="3539705" cy="3987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1400">
                <a:solidFill>
                  <a:schemeClr val="accent1">
                    <a:hueOff val="-12600000"/>
                    <a:satOff val="-40000"/>
                    <a:lumOff val="3921"/>
                  </a:schemeClr>
                </a:solidFill>
                <a:latin typeface="Montserrat Regular"/>
                <a:ea typeface="Montserrat Regular"/>
                <a:cs typeface="Montserrat Regular"/>
                <a:sym typeface="Montserrat Regular"/>
              </a:defRPr>
            </a:lvl1pPr>
          </a:lstStyle>
          <a:p>
            <a:r>
              <a:t>Credential Breach Identification </a:t>
            </a:r>
          </a:p>
        </p:txBody>
      </p:sp>
      <p:pic>
        <p:nvPicPr>
          <p:cNvPr id="612" name="Picture 11" descr="Picture 11"/>
          <p:cNvPicPr>
            <a:picLocks noChangeAspect="1"/>
          </p:cNvPicPr>
          <p:nvPr/>
        </p:nvPicPr>
        <p:blipFill>
          <a:blip r:embed="rId13"/>
          <a:stretch>
            <a:fillRect/>
          </a:stretch>
        </p:blipFill>
        <p:spPr>
          <a:xfrm>
            <a:off x="6216899" y="8584462"/>
            <a:ext cx="2696310" cy="746897"/>
          </a:xfrm>
          <a:prstGeom prst="rect">
            <a:avLst/>
          </a:prstGeom>
          <a:ln w="12700">
            <a:miter lim="400000"/>
          </a:ln>
        </p:spPr>
      </p:pic>
      <p:sp>
        <p:nvSpPr>
          <p:cNvPr id="613" name="Text Placeholder 2"/>
          <p:cNvSpPr txBox="1"/>
          <p:nvPr/>
        </p:nvSpPr>
        <p:spPr>
          <a:xfrm>
            <a:off x="10422252" y="11830155"/>
            <a:ext cx="3749159" cy="411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1400">
                <a:solidFill>
                  <a:schemeClr val="accent1">
                    <a:hueOff val="-12600000"/>
                    <a:satOff val="-40000"/>
                    <a:lumOff val="3921"/>
                  </a:schemeClr>
                </a:solidFill>
                <a:latin typeface="Montserrat Medium"/>
                <a:ea typeface="Montserrat Medium"/>
                <a:cs typeface="Montserrat Medium"/>
                <a:sym typeface="Montserrat Medium"/>
              </a:defRPr>
            </a:lvl1pPr>
          </a:lstStyle>
          <a:p>
            <a:r>
              <a:t>Multi-Tenant Policy Management​</a:t>
            </a:r>
          </a:p>
        </p:txBody>
      </p:sp>
      <p:sp>
        <p:nvSpPr>
          <p:cNvPr id="614" name="Rectangle: Rounded Corners 30"/>
          <p:cNvSpPr/>
          <p:nvPr/>
        </p:nvSpPr>
        <p:spPr>
          <a:xfrm>
            <a:off x="10344680" y="12457207"/>
            <a:ext cx="3730753" cy="1042415"/>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pic>
        <p:nvPicPr>
          <p:cNvPr id="615" name="Picture 10" descr="Picture 10"/>
          <p:cNvPicPr>
            <a:picLocks noChangeAspect="1"/>
          </p:cNvPicPr>
          <p:nvPr/>
        </p:nvPicPr>
        <p:blipFill>
          <a:blip r:embed="rId14"/>
          <a:stretch>
            <a:fillRect/>
          </a:stretch>
        </p:blipFill>
        <p:spPr>
          <a:xfrm>
            <a:off x="10556250" y="12653771"/>
            <a:ext cx="3289437" cy="313281"/>
          </a:xfrm>
          <a:prstGeom prst="rect">
            <a:avLst/>
          </a:prstGeom>
          <a:ln w="12700">
            <a:miter lim="400000"/>
          </a:ln>
        </p:spPr>
      </p:pic>
      <p:sp>
        <p:nvSpPr>
          <p:cNvPr id="616" name="Text Placeholder 2"/>
          <p:cNvSpPr txBox="1"/>
          <p:nvPr/>
        </p:nvSpPr>
        <p:spPr>
          <a:xfrm>
            <a:off x="10422252" y="13061794"/>
            <a:ext cx="3749159" cy="411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1400">
                <a:solidFill>
                  <a:schemeClr val="accent1">
                    <a:hueOff val="-12600000"/>
                    <a:satOff val="-40000"/>
                    <a:lumOff val="3921"/>
                  </a:schemeClr>
                </a:solidFill>
                <a:latin typeface="Montserrat Medium"/>
                <a:ea typeface="Montserrat Medium"/>
                <a:cs typeface="Montserrat Medium"/>
                <a:sym typeface="Montserrat Medium"/>
              </a:defRPr>
            </a:lvl1pPr>
          </a:lstStyle>
          <a:p>
            <a:r>
              <a:t>Live 24/7 Response</a:t>
            </a:r>
          </a:p>
        </p:txBody>
      </p:sp>
      <p:sp>
        <p:nvSpPr>
          <p:cNvPr id="617" name="Rectangle: Rounded Corners 30"/>
          <p:cNvSpPr/>
          <p:nvPr/>
        </p:nvSpPr>
        <p:spPr>
          <a:xfrm>
            <a:off x="14916680" y="12457207"/>
            <a:ext cx="3730753" cy="1042415"/>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618" name="Text Placeholder 2"/>
          <p:cNvSpPr txBox="1"/>
          <p:nvPr/>
        </p:nvSpPr>
        <p:spPr>
          <a:xfrm>
            <a:off x="14994251" y="13061794"/>
            <a:ext cx="3749159" cy="411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1400">
                <a:solidFill>
                  <a:schemeClr val="accent1">
                    <a:hueOff val="-12600000"/>
                    <a:satOff val="-40000"/>
                    <a:lumOff val="3921"/>
                  </a:schemeClr>
                </a:solidFill>
                <a:latin typeface="Montserrat Medium"/>
                <a:ea typeface="Montserrat Medium"/>
                <a:cs typeface="Montserrat Medium"/>
                <a:sym typeface="Montserrat Medium"/>
              </a:defRPr>
            </a:lvl1pPr>
          </a:lstStyle>
          <a:p>
            <a:r>
              <a:t>Live 24/7 Response</a:t>
            </a:r>
          </a:p>
        </p:txBody>
      </p:sp>
      <p:pic>
        <p:nvPicPr>
          <p:cNvPr id="619" name="Picture 17" descr="Picture 17"/>
          <p:cNvPicPr>
            <a:picLocks noChangeAspect="1"/>
          </p:cNvPicPr>
          <p:nvPr/>
        </p:nvPicPr>
        <p:blipFill>
          <a:blip r:embed="rId14"/>
          <a:stretch>
            <a:fillRect/>
          </a:stretch>
        </p:blipFill>
        <p:spPr>
          <a:xfrm>
            <a:off x="15128250" y="12653771"/>
            <a:ext cx="3289437" cy="313281"/>
          </a:xfrm>
          <a:prstGeom prst="rect">
            <a:avLst/>
          </a:prstGeom>
          <a:ln w="12700">
            <a:miter lim="400000"/>
          </a:ln>
        </p:spPr>
      </p:pic>
      <p:sp>
        <p:nvSpPr>
          <p:cNvPr id="620" name="Meet Blackpoint's Purpose-Built"/>
          <p:cNvSpPr txBox="1"/>
          <p:nvPr/>
        </p:nvSpPr>
        <p:spPr>
          <a:xfrm>
            <a:off x="7815484" y="463987"/>
            <a:ext cx="8753038" cy="61555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spcBef>
                <a:spcPts val="2000"/>
              </a:spcBef>
              <a:defRPr sz="2800" b="1" cap="all" spc="560">
                <a:solidFill>
                  <a:srgbClr val="515E73"/>
                </a:solidFill>
                <a:latin typeface="MontserratRoman-Bold"/>
                <a:ea typeface="MontserratRoman-Bold"/>
                <a:cs typeface="MontserratRoman-Bold"/>
                <a:sym typeface="MontserratRoman-Bold"/>
              </a:defRPr>
            </a:lvl1pPr>
          </a:lstStyle>
          <a:p>
            <a:r>
              <a:rPr dirty="0"/>
              <a:t>Meet </a:t>
            </a:r>
            <a:r>
              <a:rPr lang="en-CA" dirty="0"/>
              <a:t>[Partner Name]</a:t>
            </a:r>
            <a:r>
              <a:rPr dirty="0"/>
              <a:t> Purpose-Built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Rectangle 11"/>
          <p:cNvSpPr txBox="1"/>
          <p:nvPr/>
        </p:nvSpPr>
        <p:spPr>
          <a:xfrm>
            <a:off x="1961753" y="2384165"/>
            <a:ext cx="20460492" cy="7366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ct val="90000"/>
              </a:lnSpc>
              <a:spcBef>
                <a:spcPts val="1600"/>
              </a:spcBef>
              <a:defRPr sz="4800">
                <a:solidFill>
                  <a:schemeClr val="accent1"/>
                </a:solidFill>
                <a:effectLst>
                  <a:outerShdw blurRad="139700" dist="139700" dir="2700000" rotWithShape="0">
                    <a:srgbClr val="000000">
                      <a:alpha val="10000"/>
                    </a:srgbClr>
                  </a:outerShdw>
                </a:effectLst>
                <a:latin typeface="MontserratRoman-Regular"/>
                <a:ea typeface="MontserratRoman-Regular"/>
                <a:cs typeface="MontserratRoman-Regular"/>
                <a:sym typeface="MontserratRoman-Regular"/>
              </a:defRPr>
            </a:lvl1pPr>
          </a:lstStyle>
          <a:p>
            <a:r>
              <a:t>True security built for business success. </a:t>
            </a:r>
          </a:p>
        </p:txBody>
      </p:sp>
      <p:sp>
        <p:nvSpPr>
          <p:cNvPr id="625" name="Rectangle: Rounded Corners 14"/>
          <p:cNvSpPr/>
          <p:nvPr/>
        </p:nvSpPr>
        <p:spPr>
          <a:xfrm>
            <a:off x="1969422" y="4753461"/>
            <a:ext cx="6350001" cy="3429001"/>
          </a:xfrm>
          <a:prstGeom prst="roundRect">
            <a:avLst>
              <a:gd name="adj" fmla="val 9054"/>
            </a:avLst>
          </a:prstGeom>
          <a:gradFill>
            <a:gsLst>
              <a:gs pos="0">
                <a:srgbClr val="8BC53F">
                  <a:alpha val="20000"/>
                </a:srgbClr>
              </a:gs>
              <a:gs pos="100000">
                <a:srgbClr val="8BC53F">
                  <a:alpha val="0"/>
                </a:srgbClr>
              </a:gs>
            </a:gsLst>
            <a:lin ang="12900000"/>
          </a:gradFill>
          <a:ln w="38100">
            <a:solidFill>
              <a:srgbClr val="8BC53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0" tIns="508000" rIns="508000" bIns="508000" anchor="ctr"/>
          <a:lstStyle/>
          <a:p>
            <a:pPr algn="ctr">
              <a:spcBef>
                <a:spcPts val="1000"/>
              </a:spcBef>
              <a:defRPr>
                <a:solidFill>
                  <a:schemeClr val="accent1">
                    <a:hueOff val="-12600000"/>
                    <a:satOff val="-40000"/>
                    <a:lumOff val="3921"/>
                  </a:schemeClr>
                </a:solidFill>
                <a:latin typeface="Montserrat Bold"/>
                <a:ea typeface="Montserrat Bold"/>
                <a:cs typeface="Montserrat Bold"/>
                <a:sym typeface="Montserrat Bold"/>
              </a:defRPr>
            </a:pPr>
            <a:r>
              <a:t>OFFENSIVE SECURITY</a:t>
            </a:r>
          </a:p>
          <a:p>
            <a:pPr algn="ctr">
              <a:defRPr sz="2800">
                <a:solidFill>
                  <a:schemeClr val="accent1">
                    <a:hueOff val="-12600000"/>
                    <a:satOff val="-40000"/>
                    <a:lumOff val="3921"/>
                  </a:schemeClr>
                </a:solidFill>
                <a:latin typeface="Montserrat Regular"/>
                <a:ea typeface="Montserrat Regular"/>
                <a:cs typeface="Montserrat Regular"/>
                <a:sym typeface="Montserrat Regular"/>
              </a:defRPr>
            </a:pPr>
            <a:r>
              <a:t>Proactive security solutions that cover your attack surface</a:t>
            </a:r>
          </a:p>
        </p:txBody>
      </p:sp>
      <p:sp>
        <p:nvSpPr>
          <p:cNvPr id="626" name="Rectangle: Rounded Corners 14"/>
          <p:cNvSpPr/>
          <p:nvPr/>
        </p:nvSpPr>
        <p:spPr>
          <a:xfrm>
            <a:off x="9017000" y="4753461"/>
            <a:ext cx="6350001" cy="3429001"/>
          </a:xfrm>
          <a:prstGeom prst="roundRect">
            <a:avLst>
              <a:gd name="adj" fmla="val 9054"/>
            </a:avLst>
          </a:prstGeom>
          <a:gradFill>
            <a:gsLst>
              <a:gs pos="0">
                <a:srgbClr val="8BC53F">
                  <a:alpha val="20000"/>
                </a:srgbClr>
              </a:gs>
              <a:gs pos="100000">
                <a:srgbClr val="8BC53F">
                  <a:alpha val="0"/>
                </a:srgbClr>
              </a:gs>
            </a:gsLst>
            <a:lin ang="12900000"/>
          </a:gradFill>
          <a:ln w="38100">
            <a:solidFill>
              <a:srgbClr val="8BC53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0" tIns="508000" rIns="508000" bIns="508000" anchor="ctr"/>
          <a:lstStyle/>
          <a:p>
            <a:pPr algn="ctr">
              <a:spcBef>
                <a:spcPts val="1000"/>
              </a:spcBef>
              <a:defRPr>
                <a:solidFill>
                  <a:schemeClr val="accent1">
                    <a:hueOff val="-12600000"/>
                    <a:satOff val="-40000"/>
                    <a:lumOff val="3921"/>
                  </a:schemeClr>
                </a:solidFill>
                <a:latin typeface="Montserrat Bold"/>
                <a:ea typeface="Montserrat Bold"/>
                <a:cs typeface="Montserrat Bold"/>
                <a:sym typeface="Montserrat Bold"/>
              </a:defRPr>
            </a:pPr>
            <a:r>
              <a:t>DEDICATED TEAMS</a:t>
            </a:r>
          </a:p>
          <a:p>
            <a:pPr algn="ctr">
              <a:defRPr sz="2800">
                <a:solidFill>
                  <a:schemeClr val="accent1">
                    <a:hueOff val="-12600000"/>
                    <a:satOff val="-40000"/>
                    <a:lumOff val="3921"/>
                  </a:schemeClr>
                </a:solidFill>
                <a:latin typeface="Montserrat Regular"/>
                <a:ea typeface="Montserrat Regular"/>
                <a:cs typeface="Montserrat Regular"/>
                <a:sym typeface="Montserrat Regular"/>
              </a:defRPr>
            </a:pPr>
            <a:r>
              <a:t>Team of security professionals with 24/7 eyes on your devices</a:t>
            </a:r>
          </a:p>
        </p:txBody>
      </p:sp>
      <p:sp>
        <p:nvSpPr>
          <p:cNvPr id="627" name="Rectangle: Rounded Corners 14"/>
          <p:cNvSpPr/>
          <p:nvPr/>
        </p:nvSpPr>
        <p:spPr>
          <a:xfrm>
            <a:off x="16064577" y="4753461"/>
            <a:ext cx="6350001" cy="3429001"/>
          </a:xfrm>
          <a:prstGeom prst="roundRect">
            <a:avLst>
              <a:gd name="adj" fmla="val 9054"/>
            </a:avLst>
          </a:prstGeom>
          <a:gradFill>
            <a:gsLst>
              <a:gs pos="0">
                <a:srgbClr val="8BC53F">
                  <a:alpha val="20000"/>
                </a:srgbClr>
              </a:gs>
              <a:gs pos="100000">
                <a:srgbClr val="8BC53F">
                  <a:alpha val="0"/>
                </a:srgbClr>
              </a:gs>
            </a:gsLst>
            <a:lin ang="12900000"/>
          </a:gradFill>
          <a:ln w="38100">
            <a:solidFill>
              <a:srgbClr val="8BC53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0" tIns="508000" rIns="508000" bIns="508000" anchor="ctr"/>
          <a:lstStyle/>
          <a:p>
            <a:pPr algn="ctr">
              <a:spcBef>
                <a:spcPts val="1000"/>
              </a:spcBef>
              <a:defRPr>
                <a:solidFill>
                  <a:schemeClr val="accent1">
                    <a:hueOff val="-12600000"/>
                    <a:satOff val="-40000"/>
                    <a:lumOff val="3921"/>
                  </a:schemeClr>
                </a:solidFill>
                <a:latin typeface="Montserrat Bold"/>
                <a:ea typeface="Montserrat Bold"/>
                <a:cs typeface="Montserrat Bold"/>
                <a:sym typeface="Montserrat Bold"/>
              </a:defRPr>
            </a:pPr>
            <a:r>
              <a:t>PARTNER IN SUCCESS</a:t>
            </a:r>
          </a:p>
          <a:p>
            <a:pPr algn="ctr">
              <a:defRPr sz="2800">
                <a:solidFill>
                  <a:schemeClr val="accent1">
                    <a:hueOff val="-12600000"/>
                    <a:satOff val="-40000"/>
                    <a:lumOff val="3921"/>
                  </a:schemeClr>
                </a:solidFill>
                <a:latin typeface="Montserrat Regular"/>
                <a:ea typeface="Montserrat Regular"/>
                <a:cs typeface="Montserrat Regular"/>
                <a:sym typeface="Montserrat Regular"/>
              </a:defRPr>
            </a:pPr>
            <a:r>
              <a:t>A partner equally invested in the security and success of your business.</a:t>
            </a:r>
          </a:p>
        </p:txBody>
      </p:sp>
      <p:sp>
        <p:nvSpPr>
          <p:cNvPr id="628" name="Rounded Rectangle"/>
          <p:cNvSpPr/>
          <p:nvPr/>
        </p:nvSpPr>
        <p:spPr>
          <a:xfrm>
            <a:off x="18746909" y="4313432"/>
            <a:ext cx="985339" cy="915527"/>
          </a:xfrm>
          <a:prstGeom prst="roundRect">
            <a:avLst>
              <a:gd name="adj" fmla="val 16667"/>
            </a:avLst>
          </a:prstGeom>
          <a:solidFill>
            <a:srgbClr val="98C355"/>
          </a:solidFill>
          <a:ln w="12700">
            <a:miter lim="400000"/>
          </a:ln>
        </p:spPr>
        <p:txBody>
          <a:bodyPr tIns="91439" bIns="91439" anchor="ctr"/>
          <a:lstStyle/>
          <a:p>
            <a:pPr algn="ctr">
              <a:defRPr>
                <a:solidFill>
                  <a:schemeClr val="accent1">
                    <a:hueOff val="-12600000"/>
                    <a:satOff val="-40000"/>
                    <a:lumOff val="3921"/>
                  </a:schemeClr>
                </a:solidFill>
              </a:defRPr>
            </a:pPr>
            <a:endParaRPr/>
          </a:p>
        </p:txBody>
      </p:sp>
      <p:sp>
        <p:nvSpPr>
          <p:cNvPr id="629" name="3"/>
          <p:cNvSpPr txBox="1"/>
          <p:nvPr/>
        </p:nvSpPr>
        <p:spPr>
          <a:xfrm>
            <a:off x="18883040" y="4368605"/>
            <a:ext cx="713075" cy="8051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defRPr sz="4000">
                <a:solidFill>
                  <a:schemeClr val="accent1">
                    <a:hueOff val="-12600000"/>
                    <a:satOff val="-40000"/>
                    <a:lumOff val="3921"/>
                  </a:schemeClr>
                </a:solidFill>
                <a:latin typeface="Montserrat Bold"/>
                <a:ea typeface="Montserrat Bold"/>
                <a:cs typeface="Montserrat Bold"/>
                <a:sym typeface="Montserrat Bold"/>
              </a:defRPr>
            </a:lvl1pPr>
          </a:lstStyle>
          <a:p>
            <a:r>
              <a:t>3</a:t>
            </a:r>
          </a:p>
        </p:txBody>
      </p:sp>
      <p:sp>
        <p:nvSpPr>
          <p:cNvPr id="630" name="Rounded Rectangle"/>
          <p:cNvSpPr/>
          <p:nvPr/>
        </p:nvSpPr>
        <p:spPr>
          <a:xfrm>
            <a:off x="11699331" y="4313432"/>
            <a:ext cx="985339" cy="915527"/>
          </a:xfrm>
          <a:prstGeom prst="roundRect">
            <a:avLst>
              <a:gd name="adj" fmla="val 16667"/>
            </a:avLst>
          </a:prstGeom>
          <a:solidFill>
            <a:srgbClr val="98C355"/>
          </a:solidFill>
          <a:ln w="12700">
            <a:miter lim="400000"/>
          </a:ln>
        </p:spPr>
        <p:txBody>
          <a:bodyPr tIns="91439" bIns="91439" anchor="ctr"/>
          <a:lstStyle/>
          <a:p>
            <a:pPr algn="ctr">
              <a:defRPr>
                <a:solidFill>
                  <a:schemeClr val="accent1">
                    <a:hueOff val="-12600000"/>
                    <a:satOff val="-40000"/>
                    <a:lumOff val="3921"/>
                  </a:schemeClr>
                </a:solidFill>
              </a:defRPr>
            </a:pPr>
            <a:endParaRPr/>
          </a:p>
        </p:txBody>
      </p:sp>
      <p:sp>
        <p:nvSpPr>
          <p:cNvPr id="631" name="2"/>
          <p:cNvSpPr txBox="1"/>
          <p:nvPr/>
        </p:nvSpPr>
        <p:spPr>
          <a:xfrm>
            <a:off x="11835463" y="4368605"/>
            <a:ext cx="713075" cy="8051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defRPr sz="4000">
                <a:solidFill>
                  <a:schemeClr val="accent1">
                    <a:hueOff val="-12600000"/>
                    <a:satOff val="-40000"/>
                    <a:lumOff val="3921"/>
                  </a:schemeClr>
                </a:solidFill>
                <a:latin typeface="Montserrat Bold"/>
                <a:ea typeface="Montserrat Bold"/>
                <a:cs typeface="Montserrat Bold"/>
                <a:sym typeface="Montserrat Bold"/>
              </a:defRPr>
            </a:lvl1pPr>
          </a:lstStyle>
          <a:p>
            <a:r>
              <a:t>2</a:t>
            </a:r>
          </a:p>
        </p:txBody>
      </p:sp>
      <p:sp>
        <p:nvSpPr>
          <p:cNvPr id="632" name="Rounded Rectangle"/>
          <p:cNvSpPr/>
          <p:nvPr/>
        </p:nvSpPr>
        <p:spPr>
          <a:xfrm>
            <a:off x="4651752" y="4313432"/>
            <a:ext cx="985339" cy="915527"/>
          </a:xfrm>
          <a:prstGeom prst="roundRect">
            <a:avLst>
              <a:gd name="adj" fmla="val 16667"/>
            </a:avLst>
          </a:prstGeom>
          <a:solidFill>
            <a:srgbClr val="98C355"/>
          </a:solidFill>
          <a:ln w="12700">
            <a:miter lim="400000"/>
          </a:ln>
        </p:spPr>
        <p:txBody>
          <a:bodyPr tIns="91439" bIns="91439" anchor="ctr"/>
          <a:lstStyle/>
          <a:p>
            <a:pPr algn="ctr">
              <a:defRPr>
                <a:solidFill>
                  <a:schemeClr val="accent1">
                    <a:hueOff val="-12600000"/>
                    <a:satOff val="-40000"/>
                    <a:lumOff val="3921"/>
                  </a:schemeClr>
                </a:solidFill>
              </a:defRPr>
            </a:pPr>
            <a:endParaRPr/>
          </a:p>
        </p:txBody>
      </p:sp>
      <p:sp>
        <p:nvSpPr>
          <p:cNvPr id="633" name="1"/>
          <p:cNvSpPr txBox="1"/>
          <p:nvPr/>
        </p:nvSpPr>
        <p:spPr>
          <a:xfrm>
            <a:off x="4787884" y="4368605"/>
            <a:ext cx="713075" cy="8051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defRPr sz="4000">
                <a:solidFill>
                  <a:schemeClr val="accent1">
                    <a:hueOff val="-12600000"/>
                    <a:satOff val="-40000"/>
                    <a:lumOff val="3921"/>
                  </a:schemeClr>
                </a:solidFill>
                <a:latin typeface="Montserrat Bold"/>
                <a:ea typeface="Montserrat Bold"/>
                <a:cs typeface="Montserrat Bold"/>
                <a:sym typeface="Montserrat Bold"/>
              </a:defRPr>
            </a:lvl1pPr>
          </a:lstStyle>
          <a:p>
            <a:r>
              <a:t>1</a:t>
            </a:r>
          </a:p>
        </p:txBody>
      </p:sp>
      <p:sp>
        <p:nvSpPr>
          <p:cNvPr id="634" name="Rectangle: Rounded Corners 14"/>
          <p:cNvSpPr/>
          <p:nvPr/>
        </p:nvSpPr>
        <p:spPr>
          <a:xfrm>
            <a:off x="1948527" y="8981579"/>
            <a:ext cx="20447001" cy="2740281"/>
          </a:xfrm>
          <a:prstGeom prst="roundRect">
            <a:avLst>
              <a:gd name="adj" fmla="val 13567"/>
            </a:avLst>
          </a:prstGeom>
          <a:gradFill>
            <a:gsLst>
              <a:gs pos="0">
                <a:srgbClr val="505E73">
                  <a:alpha val="0"/>
                </a:srgbClr>
              </a:gs>
              <a:gs pos="100000">
                <a:srgbClr val="505E73">
                  <a:alpha val="20000"/>
                </a:srgbClr>
              </a:gs>
            </a:gsLst>
            <a:lin ang="12900000"/>
          </a:gradFill>
          <a:ln w="38100">
            <a:solidFill>
              <a:srgbClr val="515E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0" tIns="381000" rIns="381000" bIns="381000" anchor="ctr"/>
          <a:lstStyle>
            <a:lvl1pPr algn="ctr">
              <a:defRPr sz="4200">
                <a:solidFill>
                  <a:schemeClr val="accent1">
                    <a:hueOff val="-12600000"/>
                    <a:satOff val="-40000"/>
                    <a:lumOff val="3921"/>
                  </a:schemeClr>
                </a:solidFill>
                <a:latin typeface="MontserratRoman-Regular"/>
                <a:ea typeface="MontserratRoman-Regular"/>
                <a:cs typeface="MontserratRoman-Regular"/>
                <a:sym typeface="MontserratRoman-Regular"/>
              </a:defRPr>
            </a:lvl1pPr>
          </a:lstStyle>
          <a:p>
            <a:r>
              <a:t>Cyberthreats keep evolving. Sleep better at night knowing your security tech is proactively evolving to combat future threats. </a:t>
            </a:r>
          </a:p>
        </p:txBody>
      </p:sp>
      <p:sp>
        <p:nvSpPr>
          <p:cNvPr id="635" name="Title 4"/>
          <p:cNvSpPr txBox="1"/>
          <p:nvPr/>
        </p:nvSpPr>
        <p:spPr>
          <a:xfrm>
            <a:off x="2043820" y="700387"/>
            <a:ext cx="20296360" cy="15417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lnSpc>
                <a:spcPct val="90000"/>
              </a:lnSpc>
              <a:defRPr sz="8800">
                <a:solidFill>
                  <a:srgbClr val="97C355"/>
                </a:solidFill>
                <a:latin typeface="Montserrat Bold"/>
                <a:ea typeface="Montserrat Bold"/>
                <a:cs typeface="Montserrat Bold"/>
                <a:sym typeface="Montserrat Bold"/>
              </a:defRPr>
            </a:lvl1pPr>
          </a:lstStyle>
          <a:p>
            <a:r>
              <a:t>The Result of Partnership</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bot head with red and blue metal and white text&#10;&#10;AI-generated content may be incorrect.">
            <a:extLst>
              <a:ext uri="{FF2B5EF4-FFF2-40B4-BE49-F238E27FC236}">
                <a16:creationId xmlns:a16="http://schemas.microsoft.com/office/drawing/2014/main" id="{33027495-85A4-9113-D33C-A408B4704A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3743" y="1760728"/>
            <a:ext cx="12233995" cy="9175496"/>
          </a:xfrm>
          <a:prstGeom prst="rect">
            <a:avLst/>
          </a:prstGeom>
        </p:spPr>
      </p:pic>
      <p:sp>
        <p:nvSpPr>
          <p:cNvPr id="4" name="TextBox 3">
            <a:extLst>
              <a:ext uri="{FF2B5EF4-FFF2-40B4-BE49-F238E27FC236}">
                <a16:creationId xmlns:a16="http://schemas.microsoft.com/office/drawing/2014/main" id="{0FF1B9C1-14A7-316F-528C-615E527D852F}"/>
              </a:ext>
            </a:extLst>
          </p:cNvPr>
          <p:cNvSpPr txBox="1"/>
          <p:nvPr/>
        </p:nvSpPr>
        <p:spPr>
          <a:xfrm>
            <a:off x="8484523" y="10662612"/>
            <a:ext cx="5924204" cy="129266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accent1"/>
                </a:solidFill>
                <a:effectLst/>
                <a:uFillTx/>
                <a:latin typeface="+mn-lt"/>
                <a:ea typeface="+mn-ea"/>
                <a:cs typeface="+mn-cs"/>
                <a:sym typeface="Calibri"/>
              </a:rPr>
              <a:t>973-298-1160</a:t>
            </a:r>
          </a:p>
          <a:p>
            <a:pPr marL="0" marR="0" indent="0" algn="ctr" defTabSz="1828800" rtl="0" fontAlgn="auto" latinLnBrk="0" hangingPunct="0">
              <a:lnSpc>
                <a:spcPct val="100000"/>
              </a:lnSpc>
              <a:spcBef>
                <a:spcPts val="0"/>
              </a:spcBef>
              <a:spcAft>
                <a:spcPts val="0"/>
              </a:spcAft>
              <a:buClrTx/>
              <a:buSzTx/>
              <a:buFontTx/>
              <a:buNone/>
              <a:tabLst/>
            </a:pPr>
            <a:r>
              <a:rPr lang="en-US" dirty="0" err="1">
                <a:solidFill>
                  <a:schemeClr val="accent1"/>
                </a:solidFill>
              </a:rPr>
              <a:t>www.proactiverisk.com</a:t>
            </a:r>
            <a:endParaRPr kumimoji="0" lang="en-US" sz="3600" b="0" i="0" u="none" strike="noStrike" cap="none" spc="0" normalizeH="0" baseline="0" dirty="0">
              <a:ln>
                <a:noFill/>
              </a:ln>
              <a:solidFill>
                <a:schemeClr val="accent1"/>
              </a:solidFill>
              <a:effectLst/>
              <a:uFillTx/>
              <a:latin typeface="+mn-lt"/>
              <a:ea typeface="+mn-ea"/>
              <a:cs typeface="+mn-cs"/>
              <a:sym typeface="Calibri"/>
            </a:endParaRPr>
          </a:p>
        </p:txBody>
      </p:sp>
    </p:spTree>
    <p:extLst>
      <p:ext uri="{BB962C8B-B14F-4D97-AF65-F5344CB8AC3E}">
        <p14:creationId xmlns:p14="http://schemas.microsoft.com/office/powerpoint/2010/main" val="359446144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p:cNvSpPr/>
          <p:nvPr/>
        </p:nvSpPr>
        <p:spPr>
          <a:xfrm>
            <a:off x="819348" y="11583987"/>
            <a:ext cx="22745304" cy="2119313"/>
          </a:xfrm>
          <a:custGeom>
            <a:avLst/>
            <a:gdLst/>
            <a:ahLst/>
            <a:cxnLst>
              <a:cxn ang="0">
                <a:pos x="wd2" y="hd2"/>
              </a:cxn>
              <a:cxn ang="5400000">
                <a:pos x="wd2" y="hd2"/>
              </a:cxn>
              <a:cxn ang="10800000">
                <a:pos x="wd2" y="hd2"/>
              </a:cxn>
              <a:cxn ang="16200000">
                <a:pos x="wd2" y="hd2"/>
              </a:cxn>
            </a:cxnLst>
            <a:rect l="0" t="0" r="r" b="b"/>
            <a:pathLst>
              <a:path w="21600" h="21600" extrusionOk="0">
                <a:moveTo>
                  <a:pt x="566" y="0"/>
                </a:moveTo>
                <a:cubicBezTo>
                  <a:pt x="254" y="0"/>
                  <a:pt x="0" y="2722"/>
                  <a:pt x="0" y="6080"/>
                </a:cubicBezTo>
                <a:lnTo>
                  <a:pt x="0" y="21600"/>
                </a:lnTo>
                <a:lnTo>
                  <a:pt x="21600" y="21600"/>
                </a:lnTo>
                <a:lnTo>
                  <a:pt x="21600" y="6080"/>
                </a:lnTo>
                <a:cubicBezTo>
                  <a:pt x="21600" y="2722"/>
                  <a:pt x="21346" y="0"/>
                  <a:pt x="21034" y="0"/>
                </a:cubicBezTo>
                <a:lnTo>
                  <a:pt x="566" y="0"/>
                </a:lnTo>
                <a:close/>
              </a:path>
            </a:pathLst>
          </a:custGeom>
          <a:solidFill>
            <a:schemeClr val="accent1"/>
          </a:solidFill>
          <a:ln w="12700">
            <a:miter lim="400000"/>
          </a:ln>
        </p:spPr>
        <p:txBody>
          <a:bodyPr tIns="91439" bIns="91439"/>
          <a:lstStyle/>
          <a:p>
            <a:pPr algn="ctr">
              <a:defRPr sz="2800">
                <a:solidFill>
                  <a:srgbClr val="131825"/>
                </a:solidFill>
                <a:latin typeface="Montserrat Regular"/>
                <a:ea typeface="Montserrat Regular"/>
                <a:cs typeface="Montserrat Regular"/>
                <a:sym typeface="Montserrat Regular"/>
              </a:defRPr>
            </a:pPr>
            <a:endParaRPr/>
          </a:p>
        </p:txBody>
      </p:sp>
      <p:sp>
        <p:nvSpPr>
          <p:cNvPr id="261" name="DEFENSIVE SECURITY"/>
          <p:cNvSpPr txBox="1"/>
          <p:nvPr/>
        </p:nvSpPr>
        <p:spPr>
          <a:xfrm>
            <a:off x="1558843" y="12304554"/>
            <a:ext cx="6012293" cy="6781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defRPr sz="3200" spc="300">
                <a:solidFill>
                  <a:srgbClr val="131825"/>
                </a:solidFill>
                <a:latin typeface="Montserrat Bold"/>
                <a:ea typeface="Montserrat Bold"/>
                <a:cs typeface="Montserrat Bold"/>
                <a:sym typeface="Montserrat Bold"/>
              </a:defRPr>
            </a:lvl1pPr>
          </a:lstStyle>
          <a:p>
            <a:r>
              <a:t>DEFENSIVE SECURITY</a:t>
            </a:r>
          </a:p>
        </p:txBody>
      </p:sp>
      <p:sp>
        <p:nvSpPr>
          <p:cNvPr id="262" name="Built-In Email Alerting"/>
          <p:cNvSpPr/>
          <p:nvPr/>
        </p:nvSpPr>
        <p:spPr>
          <a:xfrm>
            <a:off x="18522684" y="12245085"/>
            <a:ext cx="4302473" cy="797119"/>
          </a:xfrm>
          <a:prstGeom prst="roundRect">
            <a:avLst>
              <a:gd name="adj" fmla="val 21489"/>
            </a:avLst>
          </a:prstGeom>
          <a:solidFill>
            <a:srgbClr val="13182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sz="2400">
                <a:solidFill>
                  <a:schemeClr val="accent1">
                    <a:hueOff val="-12600000"/>
                    <a:satOff val="-40000"/>
                    <a:lumOff val="3921"/>
                  </a:schemeClr>
                </a:solidFill>
                <a:latin typeface="Montserrat Bold"/>
                <a:ea typeface="Montserrat Bold"/>
                <a:cs typeface="Montserrat Bold"/>
                <a:sym typeface="Montserrat Bold"/>
              </a:defRPr>
            </a:lvl1pPr>
          </a:lstStyle>
          <a:p>
            <a:r>
              <a:t>Built-In Email Alerting</a:t>
            </a:r>
          </a:p>
        </p:txBody>
      </p:sp>
      <p:sp>
        <p:nvSpPr>
          <p:cNvPr id="263" name="Email Filtering"/>
          <p:cNvSpPr/>
          <p:nvPr/>
        </p:nvSpPr>
        <p:spPr>
          <a:xfrm>
            <a:off x="15117487" y="12245085"/>
            <a:ext cx="3151730" cy="797119"/>
          </a:xfrm>
          <a:prstGeom prst="roundRect">
            <a:avLst>
              <a:gd name="adj" fmla="val 21489"/>
            </a:avLst>
          </a:prstGeom>
          <a:solidFill>
            <a:srgbClr val="13182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sz="2400">
                <a:solidFill>
                  <a:schemeClr val="accent1">
                    <a:hueOff val="-12600000"/>
                    <a:satOff val="-40000"/>
                    <a:lumOff val="3921"/>
                  </a:schemeClr>
                </a:solidFill>
                <a:latin typeface="Montserrat Bold"/>
                <a:ea typeface="Montserrat Bold"/>
                <a:cs typeface="Montserrat Bold"/>
                <a:sym typeface="Montserrat Bold"/>
              </a:defRPr>
            </a:lvl1pPr>
          </a:lstStyle>
          <a:p>
            <a:r>
              <a:t>Email Filtering</a:t>
            </a:r>
          </a:p>
        </p:txBody>
      </p:sp>
      <p:sp>
        <p:nvSpPr>
          <p:cNvPr id="264" name="Endpoint Detection &amp; Response (EDR)"/>
          <p:cNvSpPr/>
          <p:nvPr/>
        </p:nvSpPr>
        <p:spPr>
          <a:xfrm>
            <a:off x="7707140" y="12245085"/>
            <a:ext cx="7156879" cy="797119"/>
          </a:xfrm>
          <a:prstGeom prst="roundRect">
            <a:avLst>
              <a:gd name="adj" fmla="val 21489"/>
            </a:avLst>
          </a:prstGeom>
          <a:solidFill>
            <a:srgbClr val="13182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sz="2400">
                <a:solidFill>
                  <a:schemeClr val="accent1">
                    <a:hueOff val="-12600000"/>
                    <a:satOff val="-40000"/>
                    <a:lumOff val="3921"/>
                  </a:schemeClr>
                </a:solidFill>
                <a:latin typeface="Montserrat Bold"/>
                <a:ea typeface="Montserrat Bold"/>
                <a:cs typeface="Montserrat Bold"/>
                <a:sym typeface="Montserrat Bold"/>
              </a:defRPr>
            </a:lvl1pPr>
          </a:lstStyle>
          <a:p>
            <a:r>
              <a:t>Endpoint Detection &amp; Response (EDR)</a:t>
            </a:r>
          </a:p>
        </p:txBody>
      </p:sp>
      <p:sp>
        <p:nvSpPr>
          <p:cNvPr id="265" name="Title 4"/>
          <p:cNvSpPr txBox="1"/>
          <p:nvPr/>
        </p:nvSpPr>
        <p:spPr>
          <a:xfrm>
            <a:off x="1016000" y="1016000"/>
            <a:ext cx="13054053" cy="863219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nSpc>
                <a:spcPct val="90000"/>
              </a:lnSpc>
              <a:spcBef>
                <a:spcPts val="4000"/>
              </a:spcBef>
              <a:defRPr sz="8800" b="1">
                <a:solidFill>
                  <a:schemeClr val="accent1">
                    <a:hueOff val="-12600000"/>
                    <a:satOff val="-40000"/>
                    <a:lumOff val="3921"/>
                  </a:schemeClr>
                </a:solidFill>
                <a:latin typeface="MontserratRoman-Bold"/>
                <a:ea typeface="MontserratRoman-Bold"/>
                <a:cs typeface="MontserratRoman-Bold"/>
                <a:sym typeface="MontserratRoman-Bold"/>
              </a:defRPr>
            </a:pPr>
            <a:r>
              <a:t>Onboarding Priorities</a:t>
            </a:r>
          </a:p>
          <a:p>
            <a:pPr>
              <a:spcBef>
                <a:spcPts val="4000"/>
              </a:spcBef>
              <a:defRPr sz="3800">
                <a:solidFill>
                  <a:schemeClr val="accent1">
                    <a:hueOff val="-12600000"/>
                    <a:satOff val="-40000"/>
                    <a:lumOff val="3921"/>
                  </a:schemeClr>
                </a:solidFill>
                <a:latin typeface="MontserratRoman-Regular"/>
                <a:ea typeface="MontserratRoman-Regular"/>
                <a:cs typeface="MontserratRoman-Regular"/>
                <a:sym typeface="MontserratRoman-Regular"/>
              </a:defRPr>
            </a:pPr>
            <a:r>
              <a:t>Initial Onboarding Design</a:t>
            </a:r>
          </a:p>
          <a:p>
            <a:pPr marL="1028700" lvl="1" indent="-571500">
              <a:spcBef>
                <a:spcPts val="4000"/>
              </a:spcBef>
              <a:buSzPct val="100000"/>
              <a:buFont typeface="Helvetica"/>
              <a:buChar char="•"/>
              <a:defRPr sz="3800">
                <a:solidFill>
                  <a:schemeClr val="accent1">
                    <a:hueOff val="-12600000"/>
                    <a:satOff val="-40000"/>
                    <a:lumOff val="3921"/>
                  </a:schemeClr>
                </a:solidFill>
                <a:latin typeface="MontserratRoman-Regular"/>
                <a:ea typeface="MontserratRoman-Regular"/>
                <a:cs typeface="MontserratRoman-Regular"/>
                <a:sym typeface="MontserratRoman-Regular"/>
              </a:defRPr>
            </a:pPr>
            <a:r>
              <a:t>Main focus is proactive reliability</a:t>
            </a:r>
          </a:p>
          <a:p>
            <a:pPr marL="1028700" lvl="1" indent="-571500">
              <a:spcBef>
                <a:spcPts val="4000"/>
              </a:spcBef>
              <a:buSzPct val="100000"/>
              <a:buFont typeface="Helvetica"/>
              <a:buChar char="•"/>
              <a:defRPr sz="3800">
                <a:solidFill>
                  <a:schemeClr val="accent1">
                    <a:hueOff val="-12600000"/>
                    <a:satOff val="-40000"/>
                    <a:lumOff val="3921"/>
                  </a:schemeClr>
                </a:solidFill>
                <a:latin typeface="MontserratRoman-Regular"/>
                <a:ea typeface="MontserratRoman-Regular"/>
                <a:cs typeface="MontserratRoman-Regular"/>
                <a:sym typeface="MontserratRoman-Regular"/>
              </a:defRPr>
            </a:pPr>
            <a:r>
              <a:t>Reduce risk of downtime due to lack of reliability</a:t>
            </a:r>
          </a:p>
          <a:p>
            <a:pPr marL="1028700" lvl="1" indent="-571500">
              <a:spcBef>
                <a:spcPts val="4000"/>
              </a:spcBef>
              <a:buSzPct val="100000"/>
              <a:buFont typeface="Helvetica"/>
              <a:buChar char="•"/>
              <a:defRPr sz="3800">
                <a:solidFill>
                  <a:schemeClr val="accent1">
                    <a:hueOff val="-12600000"/>
                    <a:satOff val="-40000"/>
                    <a:lumOff val="3921"/>
                  </a:schemeClr>
                </a:solidFill>
                <a:latin typeface="MontserratRoman-Regular"/>
                <a:ea typeface="MontserratRoman-Regular"/>
                <a:cs typeface="MontserratRoman-Regular"/>
                <a:sym typeface="MontserratRoman-Regular"/>
              </a:defRPr>
            </a:pPr>
            <a:r>
              <a:t>Focus on scalability and growth</a:t>
            </a:r>
          </a:p>
          <a:p>
            <a:pPr marL="1028700" lvl="1" indent="-571500">
              <a:spcBef>
                <a:spcPts val="4000"/>
              </a:spcBef>
              <a:buSzPct val="100000"/>
              <a:buFont typeface="Helvetica"/>
              <a:buChar char="•"/>
              <a:defRPr sz="3800">
                <a:solidFill>
                  <a:schemeClr val="accent1">
                    <a:hueOff val="-12600000"/>
                    <a:satOff val="-40000"/>
                    <a:lumOff val="3921"/>
                  </a:schemeClr>
                </a:solidFill>
                <a:latin typeface="MontserratRoman-Regular"/>
                <a:ea typeface="MontserratRoman-Regular"/>
                <a:cs typeface="MontserratRoman-Regular"/>
                <a:sym typeface="MontserratRoman-Regular"/>
              </a:defRPr>
            </a:pPr>
            <a:r>
              <a:t>Includes defensive level security</a:t>
            </a:r>
          </a:p>
          <a:p>
            <a:pPr>
              <a:spcBef>
                <a:spcPts val="4000"/>
              </a:spcBef>
              <a:defRPr sz="3800">
                <a:solidFill>
                  <a:schemeClr val="accent1">
                    <a:hueOff val="-12600000"/>
                    <a:satOff val="-40000"/>
                    <a:lumOff val="3921"/>
                  </a:schemeClr>
                </a:solidFill>
                <a:latin typeface="MontserratRoman-Regular"/>
                <a:ea typeface="MontserratRoman-Regular"/>
                <a:cs typeface="MontserratRoman-Regular"/>
                <a:sym typeface="MontserratRoman-Regular"/>
              </a:defRPr>
            </a:pPr>
            <a:r>
              <a:t>It's time to do the same with security and refocus efforts on offensive solutions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Rectangle: Rounded Corners 14"/>
          <p:cNvSpPr/>
          <p:nvPr/>
        </p:nvSpPr>
        <p:spPr>
          <a:xfrm>
            <a:off x="12249151" y="635000"/>
            <a:ext cx="11544534" cy="12446000"/>
          </a:xfrm>
          <a:prstGeom prst="roundRect">
            <a:avLst>
              <a:gd name="adj" fmla="val 2689"/>
            </a:avLst>
          </a:prstGeom>
          <a:gradFill>
            <a:gsLst>
              <a:gs pos="0">
                <a:srgbClr val="8BC53F">
                  <a:alpha val="20000"/>
                </a:srgbClr>
              </a:gs>
              <a:gs pos="100000">
                <a:srgbClr val="8BC53F">
                  <a:alpha val="0"/>
                </a:srgbClr>
              </a:gs>
            </a:gsLst>
            <a:lin ang="12900000"/>
          </a:gradFill>
          <a:ln w="38100">
            <a:solidFill>
              <a:srgbClr val="8BC53F"/>
            </a:solidFill>
            <a:miter/>
          </a:ln>
        </p:spPr>
        <p:txBody>
          <a:bodyPr lIns="381000" tIns="381000" rIns="381000" bIns="381000"/>
          <a:lstStyle/>
          <a:p>
            <a:pPr>
              <a:defRPr sz="2400">
                <a:solidFill>
                  <a:schemeClr val="accent1">
                    <a:hueOff val="-12600000"/>
                    <a:satOff val="-40000"/>
                    <a:lumOff val="3921"/>
                  </a:schemeClr>
                </a:solidFill>
                <a:latin typeface="Montserrat Bold"/>
                <a:ea typeface="Montserrat Bold"/>
                <a:cs typeface="Montserrat Bold"/>
                <a:sym typeface="Montserrat Bold"/>
              </a:defRPr>
            </a:pPr>
            <a:endParaRPr/>
          </a:p>
        </p:txBody>
      </p:sp>
      <p:sp>
        <p:nvSpPr>
          <p:cNvPr id="268" name="TextBox 19"/>
          <p:cNvSpPr txBox="1"/>
          <p:nvPr/>
        </p:nvSpPr>
        <p:spPr>
          <a:xfrm>
            <a:off x="13208429" y="1762491"/>
            <a:ext cx="6254029" cy="6781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defRPr sz="3200" spc="600">
                <a:solidFill>
                  <a:srgbClr val="97C455"/>
                </a:solidFill>
                <a:latin typeface="Montserrat Bold"/>
                <a:ea typeface="Montserrat Bold"/>
                <a:cs typeface="Montserrat Bold"/>
                <a:sym typeface="Montserrat Bold"/>
              </a:defRPr>
            </a:lvl1pPr>
          </a:lstStyle>
          <a:p>
            <a:r>
              <a:t>ATTACK TIMELINE</a:t>
            </a:r>
          </a:p>
        </p:txBody>
      </p:sp>
      <p:sp>
        <p:nvSpPr>
          <p:cNvPr id="269" name="Rounded Rectangle"/>
          <p:cNvSpPr/>
          <p:nvPr/>
        </p:nvSpPr>
        <p:spPr>
          <a:xfrm>
            <a:off x="14138583" y="2869639"/>
            <a:ext cx="8972789" cy="920427"/>
          </a:xfrm>
          <a:prstGeom prst="roundRect">
            <a:avLst>
              <a:gd name="adj" fmla="val 50000"/>
            </a:avLst>
          </a:prstGeom>
          <a:solidFill>
            <a:schemeClr val="accent1">
              <a:hueOff val="-12600000"/>
              <a:satOff val="-40000"/>
              <a:lumOff val="3921"/>
            </a:schemeClr>
          </a:solidFill>
          <a:ln w="12700">
            <a:miter lim="400000"/>
          </a:ln>
        </p:spPr>
        <p:txBody>
          <a:bodyPr tIns="91439" bIns="91439" anchor="ctr"/>
          <a:lstStyle/>
          <a:p>
            <a:pPr>
              <a:defRPr>
                <a:solidFill>
                  <a:schemeClr val="accent1">
                    <a:hueOff val="-12600000"/>
                    <a:satOff val="-40000"/>
                    <a:lumOff val="3921"/>
                  </a:schemeClr>
                </a:solidFill>
              </a:defRPr>
            </a:pPr>
            <a:endParaRPr/>
          </a:p>
        </p:txBody>
      </p:sp>
      <p:sp>
        <p:nvSpPr>
          <p:cNvPr id="270" name="Rounded Rectangle"/>
          <p:cNvSpPr/>
          <p:nvPr/>
        </p:nvSpPr>
        <p:spPr>
          <a:xfrm>
            <a:off x="14138583" y="4123279"/>
            <a:ext cx="8972789" cy="920427"/>
          </a:xfrm>
          <a:prstGeom prst="roundRect">
            <a:avLst>
              <a:gd name="adj" fmla="val 50000"/>
            </a:avLst>
          </a:prstGeom>
          <a:solidFill>
            <a:schemeClr val="accent1">
              <a:hueOff val="-12600000"/>
              <a:satOff val="-40000"/>
              <a:lumOff val="3921"/>
            </a:schemeClr>
          </a:solidFill>
          <a:ln w="12700">
            <a:miter lim="400000"/>
          </a:ln>
        </p:spPr>
        <p:txBody>
          <a:bodyPr tIns="91439" bIns="91439" anchor="ctr"/>
          <a:lstStyle/>
          <a:p>
            <a:pPr>
              <a:defRPr>
                <a:solidFill>
                  <a:schemeClr val="accent1">
                    <a:hueOff val="-12600000"/>
                    <a:satOff val="-40000"/>
                    <a:lumOff val="3921"/>
                  </a:schemeClr>
                </a:solidFill>
              </a:defRPr>
            </a:pPr>
            <a:endParaRPr/>
          </a:p>
        </p:txBody>
      </p:sp>
      <p:sp>
        <p:nvSpPr>
          <p:cNvPr id="271" name="Rounded Rectangle"/>
          <p:cNvSpPr/>
          <p:nvPr/>
        </p:nvSpPr>
        <p:spPr>
          <a:xfrm>
            <a:off x="14138583" y="5376919"/>
            <a:ext cx="8972789" cy="1438501"/>
          </a:xfrm>
          <a:prstGeom prst="roundRect">
            <a:avLst>
              <a:gd name="adj" fmla="val 50000"/>
            </a:avLst>
          </a:prstGeom>
          <a:solidFill>
            <a:schemeClr val="accent1">
              <a:hueOff val="-12600000"/>
              <a:satOff val="-40000"/>
              <a:lumOff val="3921"/>
            </a:schemeClr>
          </a:solidFill>
          <a:ln w="12700">
            <a:miter lim="400000"/>
          </a:ln>
        </p:spPr>
        <p:txBody>
          <a:bodyPr tIns="91439" bIns="91439" anchor="ctr"/>
          <a:lstStyle/>
          <a:p>
            <a:pPr>
              <a:defRPr>
                <a:solidFill>
                  <a:schemeClr val="accent1">
                    <a:hueOff val="-12600000"/>
                    <a:satOff val="-40000"/>
                    <a:lumOff val="3921"/>
                  </a:schemeClr>
                </a:solidFill>
              </a:defRPr>
            </a:pPr>
            <a:endParaRPr/>
          </a:p>
        </p:txBody>
      </p:sp>
      <p:sp>
        <p:nvSpPr>
          <p:cNvPr id="272" name="Rounded Rectangle"/>
          <p:cNvSpPr/>
          <p:nvPr/>
        </p:nvSpPr>
        <p:spPr>
          <a:xfrm>
            <a:off x="14138583" y="7148633"/>
            <a:ext cx="8972789" cy="1502741"/>
          </a:xfrm>
          <a:prstGeom prst="roundRect">
            <a:avLst>
              <a:gd name="adj" fmla="val 50000"/>
            </a:avLst>
          </a:prstGeom>
          <a:solidFill>
            <a:schemeClr val="accent1">
              <a:hueOff val="-12600000"/>
              <a:satOff val="-40000"/>
              <a:lumOff val="3921"/>
            </a:schemeClr>
          </a:solidFill>
          <a:ln w="12700">
            <a:miter lim="400000"/>
          </a:ln>
        </p:spPr>
        <p:txBody>
          <a:bodyPr tIns="91439" bIns="91439" anchor="ctr"/>
          <a:lstStyle/>
          <a:p>
            <a:pPr>
              <a:defRPr>
                <a:solidFill>
                  <a:schemeClr val="accent1">
                    <a:hueOff val="-12600000"/>
                    <a:satOff val="-40000"/>
                    <a:lumOff val="3921"/>
                  </a:schemeClr>
                </a:solidFill>
              </a:defRPr>
            </a:pPr>
            <a:endParaRPr/>
          </a:p>
        </p:txBody>
      </p:sp>
      <p:sp>
        <p:nvSpPr>
          <p:cNvPr id="273" name="Rounded Rectangle"/>
          <p:cNvSpPr/>
          <p:nvPr/>
        </p:nvSpPr>
        <p:spPr>
          <a:xfrm>
            <a:off x="14138586" y="10592046"/>
            <a:ext cx="8956855" cy="1361462"/>
          </a:xfrm>
          <a:prstGeom prst="roundRect">
            <a:avLst>
              <a:gd name="adj" fmla="val 50000"/>
            </a:avLst>
          </a:prstGeom>
          <a:solidFill>
            <a:schemeClr val="accent1">
              <a:hueOff val="-12600000"/>
              <a:satOff val="-40000"/>
              <a:lumOff val="3921"/>
            </a:schemeClr>
          </a:solidFill>
          <a:ln w="12700">
            <a:miter lim="400000"/>
          </a:ln>
        </p:spPr>
        <p:txBody>
          <a:bodyPr tIns="91439" bIns="91439" anchor="ctr"/>
          <a:lstStyle/>
          <a:p>
            <a:pPr>
              <a:defRPr>
                <a:solidFill>
                  <a:schemeClr val="accent1">
                    <a:hueOff val="-12600000"/>
                    <a:satOff val="-40000"/>
                    <a:lumOff val="3921"/>
                  </a:schemeClr>
                </a:solidFill>
              </a:defRPr>
            </a:pPr>
            <a:endParaRPr/>
          </a:p>
        </p:txBody>
      </p:sp>
      <p:sp>
        <p:nvSpPr>
          <p:cNvPr id="274" name="Rounded Rectangle"/>
          <p:cNvSpPr/>
          <p:nvPr/>
        </p:nvSpPr>
        <p:spPr>
          <a:xfrm>
            <a:off x="14154515" y="8984587"/>
            <a:ext cx="8956858" cy="1274247"/>
          </a:xfrm>
          <a:prstGeom prst="roundRect">
            <a:avLst>
              <a:gd name="adj" fmla="val 50000"/>
            </a:avLst>
          </a:prstGeom>
          <a:solidFill>
            <a:schemeClr val="accent1">
              <a:hueOff val="-12600000"/>
              <a:satOff val="-40000"/>
              <a:lumOff val="3921"/>
            </a:schemeClr>
          </a:solidFill>
          <a:ln w="12700">
            <a:miter lim="400000"/>
          </a:ln>
        </p:spPr>
        <p:txBody>
          <a:bodyPr tIns="91439" bIns="91439" anchor="ctr"/>
          <a:lstStyle/>
          <a:p>
            <a:pPr>
              <a:defRPr>
                <a:solidFill>
                  <a:schemeClr val="accent1">
                    <a:hueOff val="-12600000"/>
                    <a:satOff val="-40000"/>
                    <a:lumOff val="3921"/>
                  </a:schemeClr>
                </a:solidFill>
              </a:defRPr>
            </a:pPr>
            <a:endParaRPr/>
          </a:p>
        </p:txBody>
      </p:sp>
      <p:sp>
        <p:nvSpPr>
          <p:cNvPr id="275" name="Straight Connector 6"/>
          <p:cNvSpPr/>
          <p:nvPr/>
        </p:nvSpPr>
        <p:spPr>
          <a:xfrm flipH="1">
            <a:off x="13307083" y="3300071"/>
            <a:ext cx="1" cy="7972705"/>
          </a:xfrm>
          <a:prstGeom prst="line">
            <a:avLst/>
          </a:prstGeom>
          <a:ln w="50800">
            <a:solidFill>
              <a:srgbClr val="97C454"/>
            </a:solidFill>
            <a:miter/>
          </a:ln>
        </p:spPr>
        <p:txBody>
          <a:bodyPr tIns="91439" bIns="91439"/>
          <a:lstStyle/>
          <a:p>
            <a:endParaRPr/>
          </a:p>
        </p:txBody>
      </p:sp>
      <p:sp>
        <p:nvSpPr>
          <p:cNvPr id="276" name="Oval 14"/>
          <p:cNvSpPr/>
          <p:nvPr/>
        </p:nvSpPr>
        <p:spPr>
          <a:xfrm>
            <a:off x="13116990" y="3109979"/>
            <a:ext cx="380189" cy="380189"/>
          </a:xfrm>
          <a:prstGeom prst="ellipse">
            <a:avLst/>
          </a:prstGeom>
          <a:solidFill>
            <a:srgbClr val="98C355"/>
          </a:solidFill>
          <a:ln w="12700">
            <a:miter lim="400000"/>
          </a:ln>
        </p:spPr>
        <p:txBody>
          <a:bodyPr tIns="91439" bIns="91439" anchor="ctr"/>
          <a:lstStyle/>
          <a:p>
            <a:pPr algn="ctr">
              <a:defRPr>
                <a:solidFill>
                  <a:schemeClr val="accent1">
                    <a:hueOff val="-12600000"/>
                    <a:satOff val="-40000"/>
                    <a:lumOff val="3921"/>
                  </a:schemeClr>
                </a:solidFill>
              </a:defRPr>
            </a:pPr>
            <a:endParaRPr/>
          </a:p>
        </p:txBody>
      </p:sp>
      <p:sp>
        <p:nvSpPr>
          <p:cNvPr id="277" name="Oval 16"/>
          <p:cNvSpPr/>
          <p:nvPr/>
        </p:nvSpPr>
        <p:spPr>
          <a:xfrm>
            <a:off x="13116990" y="4382151"/>
            <a:ext cx="380189" cy="380189"/>
          </a:xfrm>
          <a:prstGeom prst="ellipse">
            <a:avLst/>
          </a:prstGeom>
          <a:solidFill>
            <a:srgbClr val="98C355"/>
          </a:solidFill>
          <a:ln w="12700">
            <a:miter lim="400000"/>
          </a:ln>
        </p:spPr>
        <p:txBody>
          <a:bodyPr tIns="91439" bIns="91439" anchor="ctr"/>
          <a:lstStyle/>
          <a:p>
            <a:pPr algn="ctr">
              <a:defRPr>
                <a:solidFill>
                  <a:schemeClr val="accent1">
                    <a:hueOff val="-12600000"/>
                    <a:satOff val="-40000"/>
                    <a:lumOff val="3921"/>
                  </a:schemeClr>
                </a:solidFill>
              </a:defRPr>
            </a:pPr>
            <a:endParaRPr/>
          </a:p>
        </p:txBody>
      </p:sp>
      <p:sp>
        <p:nvSpPr>
          <p:cNvPr id="278" name="Oval 17"/>
          <p:cNvSpPr/>
          <p:nvPr/>
        </p:nvSpPr>
        <p:spPr>
          <a:xfrm>
            <a:off x="13116990" y="5800627"/>
            <a:ext cx="380189" cy="380189"/>
          </a:xfrm>
          <a:prstGeom prst="ellipse">
            <a:avLst/>
          </a:prstGeom>
          <a:solidFill>
            <a:srgbClr val="98C355"/>
          </a:solidFill>
          <a:ln w="12700">
            <a:miter lim="400000"/>
          </a:ln>
        </p:spPr>
        <p:txBody>
          <a:bodyPr tIns="91439" bIns="91439" anchor="ctr"/>
          <a:lstStyle/>
          <a:p>
            <a:pPr algn="ctr">
              <a:defRPr>
                <a:solidFill>
                  <a:schemeClr val="accent1">
                    <a:hueOff val="-12600000"/>
                    <a:satOff val="-40000"/>
                    <a:lumOff val="3921"/>
                  </a:schemeClr>
                </a:solidFill>
              </a:defRPr>
            </a:pPr>
            <a:endParaRPr/>
          </a:p>
        </p:txBody>
      </p:sp>
      <p:sp>
        <p:nvSpPr>
          <p:cNvPr id="279" name="Oval 3"/>
          <p:cNvSpPr/>
          <p:nvPr/>
        </p:nvSpPr>
        <p:spPr>
          <a:xfrm>
            <a:off x="13116990" y="7689758"/>
            <a:ext cx="380189" cy="380189"/>
          </a:xfrm>
          <a:prstGeom prst="ellipse">
            <a:avLst/>
          </a:prstGeom>
          <a:solidFill>
            <a:srgbClr val="98C355"/>
          </a:solidFill>
          <a:ln w="12700">
            <a:miter lim="400000"/>
          </a:ln>
        </p:spPr>
        <p:txBody>
          <a:bodyPr tIns="91439" bIns="91439" anchor="ctr"/>
          <a:lstStyle/>
          <a:p>
            <a:pPr algn="ctr">
              <a:defRPr>
                <a:solidFill>
                  <a:schemeClr val="accent1">
                    <a:hueOff val="-12600000"/>
                    <a:satOff val="-40000"/>
                    <a:lumOff val="3921"/>
                  </a:schemeClr>
                </a:solidFill>
              </a:defRPr>
            </a:pPr>
            <a:endParaRPr/>
          </a:p>
        </p:txBody>
      </p:sp>
      <p:sp>
        <p:nvSpPr>
          <p:cNvPr id="280" name="Oval 5"/>
          <p:cNvSpPr/>
          <p:nvPr/>
        </p:nvSpPr>
        <p:spPr>
          <a:xfrm>
            <a:off x="13116990" y="9378249"/>
            <a:ext cx="380189" cy="380189"/>
          </a:xfrm>
          <a:prstGeom prst="ellipse">
            <a:avLst/>
          </a:prstGeom>
          <a:solidFill>
            <a:srgbClr val="98C355"/>
          </a:solidFill>
          <a:ln w="12700">
            <a:miter lim="400000"/>
          </a:ln>
        </p:spPr>
        <p:txBody>
          <a:bodyPr tIns="91439" bIns="91439" anchor="ctr"/>
          <a:lstStyle/>
          <a:p>
            <a:pPr algn="ctr">
              <a:defRPr>
                <a:solidFill>
                  <a:schemeClr val="accent1">
                    <a:hueOff val="-12600000"/>
                    <a:satOff val="-40000"/>
                    <a:lumOff val="3921"/>
                  </a:schemeClr>
                </a:solidFill>
              </a:defRPr>
            </a:pPr>
            <a:endParaRPr/>
          </a:p>
        </p:txBody>
      </p:sp>
      <p:sp>
        <p:nvSpPr>
          <p:cNvPr id="281" name="Oval 15"/>
          <p:cNvSpPr/>
          <p:nvPr/>
        </p:nvSpPr>
        <p:spPr>
          <a:xfrm>
            <a:off x="13116990" y="11082681"/>
            <a:ext cx="380189" cy="380189"/>
          </a:xfrm>
          <a:prstGeom prst="ellipse">
            <a:avLst/>
          </a:prstGeom>
          <a:solidFill>
            <a:srgbClr val="98C355"/>
          </a:solidFill>
          <a:ln w="12700">
            <a:miter lim="400000"/>
          </a:ln>
        </p:spPr>
        <p:txBody>
          <a:bodyPr tIns="91439" bIns="91439" anchor="ctr"/>
          <a:lstStyle/>
          <a:p>
            <a:pPr algn="ctr">
              <a:defRPr>
                <a:solidFill>
                  <a:schemeClr val="accent1">
                    <a:hueOff val="-12600000"/>
                    <a:satOff val="-40000"/>
                    <a:lumOff val="3921"/>
                  </a:schemeClr>
                </a:solidFill>
              </a:defRPr>
            </a:pPr>
            <a:endParaRPr/>
          </a:p>
        </p:txBody>
      </p:sp>
      <p:sp>
        <p:nvSpPr>
          <p:cNvPr id="282" name="Title 4"/>
          <p:cNvSpPr txBox="1"/>
          <p:nvPr/>
        </p:nvSpPr>
        <p:spPr>
          <a:xfrm>
            <a:off x="1016000" y="1016000"/>
            <a:ext cx="10218880" cy="1042289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nSpc>
                <a:spcPct val="90000"/>
              </a:lnSpc>
              <a:spcBef>
                <a:spcPts val="4000"/>
              </a:spcBef>
              <a:defRPr sz="8800" b="1">
                <a:solidFill>
                  <a:schemeClr val="accent1">
                    <a:hueOff val="-12600000"/>
                    <a:satOff val="-40000"/>
                    <a:lumOff val="3921"/>
                  </a:schemeClr>
                </a:solidFill>
                <a:latin typeface="MontserratRoman-Bold"/>
                <a:ea typeface="MontserratRoman-Bold"/>
                <a:cs typeface="MontserratRoman-Bold"/>
                <a:sym typeface="MontserratRoman-Bold"/>
              </a:defRPr>
            </a:pPr>
            <a:r>
              <a:t>In the News</a:t>
            </a:r>
          </a:p>
          <a:p>
            <a:pPr>
              <a:spcBef>
                <a:spcPts val="4000"/>
              </a:spcBef>
              <a:defRPr sz="3800">
                <a:solidFill>
                  <a:schemeClr val="accent1">
                    <a:hueOff val="-12600000"/>
                    <a:satOff val="-40000"/>
                    <a:lumOff val="3921"/>
                  </a:schemeClr>
                </a:solidFill>
                <a:latin typeface="MontserratRoman-Regular"/>
                <a:ea typeface="MontserratRoman-Regular"/>
                <a:cs typeface="MontserratRoman-Regular"/>
                <a:sym typeface="MontserratRoman-Regular"/>
              </a:defRPr>
            </a:pPr>
            <a:r>
              <a:t>MGM Attack</a:t>
            </a:r>
          </a:p>
          <a:p>
            <a:pPr marL="1028700" lvl="1" indent="-571500">
              <a:spcBef>
                <a:spcPts val="4000"/>
              </a:spcBef>
              <a:buSzPct val="100000"/>
              <a:buFont typeface="Helvetica"/>
              <a:buChar char="•"/>
              <a:defRPr sz="3800">
                <a:solidFill>
                  <a:schemeClr val="accent1">
                    <a:hueOff val="-12600000"/>
                    <a:satOff val="-40000"/>
                    <a:lumOff val="3921"/>
                  </a:schemeClr>
                </a:solidFill>
                <a:latin typeface="MontserratRoman-Regular"/>
                <a:ea typeface="MontserratRoman-Regular"/>
                <a:cs typeface="MontserratRoman-Regular"/>
                <a:sym typeface="MontserratRoman-Regular"/>
              </a:defRPr>
            </a:pPr>
            <a:r>
              <a:t>September 2023</a:t>
            </a:r>
          </a:p>
          <a:p>
            <a:pPr marL="1028700" lvl="1" indent="-571500">
              <a:spcBef>
                <a:spcPts val="4000"/>
              </a:spcBef>
              <a:buSzPct val="100000"/>
              <a:buFont typeface="Helvetica"/>
              <a:buChar char="•"/>
              <a:defRPr sz="3800">
                <a:solidFill>
                  <a:schemeClr val="accent1">
                    <a:hueOff val="-12600000"/>
                    <a:satOff val="-40000"/>
                    <a:lumOff val="3921"/>
                  </a:schemeClr>
                </a:solidFill>
                <a:latin typeface="MontserratRoman-Regular"/>
                <a:ea typeface="MontserratRoman-Regular"/>
                <a:cs typeface="MontserratRoman-Regular"/>
                <a:sym typeface="MontserratRoman-Regular"/>
              </a:defRPr>
            </a:pPr>
            <a:r>
              <a:t>Sophisticated and targeted attack</a:t>
            </a:r>
          </a:p>
          <a:p>
            <a:pPr marL="1028700" lvl="1" indent="-571500">
              <a:spcBef>
                <a:spcPts val="4000"/>
              </a:spcBef>
              <a:buSzPct val="100000"/>
              <a:buFont typeface="Helvetica"/>
              <a:buChar char="•"/>
              <a:defRPr sz="3800">
                <a:solidFill>
                  <a:schemeClr val="accent1">
                    <a:hueOff val="-12600000"/>
                    <a:satOff val="-40000"/>
                    <a:lumOff val="3921"/>
                  </a:schemeClr>
                </a:solidFill>
                <a:latin typeface="MontserratRoman-Regular"/>
                <a:ea typeface="MontserratRoman-Regular"/>
                <a:cs typeface="MontserratRoman-Regular"/>
                <a:sym typeface="MontserratRoman-Regular"/>
              </a:defRPr>
            </a:pPr>
            <a:r>
              <a:t>Used various tradecraft methods layered on top of each other</a:t>
            </a:r>
          </a:p>
          <a:p>
            <a:pPr marL="1028700" lvl="1" indent="-571500">
              <a:spcBef>
                <a:spcPts val="4000"/>
              </a:spcBef>
              <a:buSzPct val="100000"/>
              <a:buFont typeface="Helvetica"/>
              <a:buChar char="•"/>
              <a:defRPr sz="3800">
                <a:solidFill>
                  <a:schemeClr val="accent1">
                    <a:hueOff val="-12600000"/>
                    <a:satOff val="-40000"/>
                    <a:lumOff val="3921"/>
                  </a:schemeClr>
                </a:solidFill>
                <a:latin typeface="MontserratRoman-Regular"/>
                <a:ea typeface="MontserratRoman-Regular"/>
                <a:cs typeface="MontserratRoman-Regular"/>
                <a:sym typeface="MontserratRoman-Regular"/>
              </a:defRPr>
            </a:pPr>
            <a:r>
              <a:t>Threat actors are pivoting to attacking SSO </a:t>
            </a:r>
          </a:p>
          <a:p>
            <a:pPr marL="1028700" lvl="1" indent="-571500">
              <a:spcBef>
                <a:spcPts val="4000"/>
              </a:spcBef>
              <a:buSzPct val="100000"/>
              <a:buFont typeface="Helvetica"/>
              <a:buChar char="•"/>
              <a:defRPr sz="3800">
                <a:solidFill>
                  <a:schemeClr val="accent1">
                    <a:hueOff val="-12600000"/>
                    <a:satOff val="-40000"/>
                    <a:lumOff val="3921"/>
                  </a:schemeClr>
                </a:solidFill>
                <a:latin typeface="MontserratRoman-Regular"/>
                <a:ea typeface="MontserratRoman-Regular"/>
                <a:cs typeface="MontserratRoman-Regular"/>
                <a:sym typeface="MontserratRoman-Regular"/>
              </a:defRPr>
            </a:pPr>
            <a:r>
              <a:t>Result: Systems down, causing a reported $8.4 million dollar loss of revenue per day. </a:t>
            </a:r>
          </a:p>
        </p:txBody>
      </p:sp>
      <p:sp>
        <p:nvSpPr>
          <p:cNvPr id="283" name="Hackers gather intel about MGM employees"/>
          <p:cNvSpPr txBox="1"/>
          <p:nvPr/>
        </p:nvSpPr>
        <p:spPr>
          <a:xfrm>
            <a:off x="14687977" y="3022512"/>
            <a:ext cx="7620001" cy="614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defRPr sz="2800">
                <a:solidFill>
                  <a:srgbClr val="1D212D"/>
                </a:solidFill>
                <a:latin typeface="Montserrat Regular"/>
                <a:ea typeface="Montserrat Regular"/>
                <a:cs typeface="Montserrat Regular"/>
                <a:sym typeface="Montserrat Regular"/>
              </a:defRPr>
            </a:lvl1pPr>
          </a:lstStyle>
          <a:p>
            <a:r>
              <a:t>Hackers gather intel about MGM employees</a:t>
            </a:r>
          </a:p>
        </p:txBody>
      </p:sp>
      <p:sp>
        <p:nvSpPr>
          <p:cNvPr id="284" name="Identify targets through LinkedIn"/>
          <p:cNvSpPr txBox="1"/>
          <p:nvPr/>
        </p:nvSpPr>
        <p:spPr>
          <a:xfrm>
            <a:off x="14687977" y="4276152"/>
            <a:ext cx="7620001" cy="614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defRPr sz="2800">
                <a:solidFill>
                  <a:srgbClr val="1D212D"/>
                </a:solidFill>
                <a:latin typeface="Montserrat Regular"/>
                <a:ea typeface="Montserrat Regular"/>
                <a:cs typeface="Montserrat Regular"/>
                <a:sym typeface="Montserrat Regular"/>
              </a:defRPr>
            </a:lvl1pPr>
          </a:lstStyle>
          <a:p>
            <a:r>
              <a:t>Identify targets through LinkedIn</a:t>
            </a:r>
          </a:p>
        </p:txBody>
      </p:sp>
      <p:sp>
        <p:nvSpPr>
          <p:cNvPr id="285" name="Perform vishing (voice phishing) attack…"/>
          <p:cNvSpPr txBox="1"/>
          <p:nvPr/>
        </p:nvSpPr>
        <p:spPr>
          <a:xfrm>
            <a:off x="14687977" y="5357029"/>
            <a:ext cx="7620001" cy="14782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a:defRPr sz="2800">
                <a:solidFill>
                  <a:srgbClr val="1D212D"/>
                </a:solidFill>
                <a:latin typeface="Montserrat Regular"/>
                <a:ea typeface="Montserrat Regular"/>
                <a:cs typeface="Montserrat Regular"/>
                <a:sym typeface="Montserrat Regular"/>
              </a:defRPr>
            </a:pPr>
            <a:r>
              <a:t>Perform vishing (voice phishing) attack</a:t>
            </a:r>
          </a:p>
          <a:p>
            <a:pPr>
              <a:defRPr sz="2800">
                <a:solidFill>
                  <a:srgbClr val="1D212D"/>
                </a:solidFill>
                <a:latin typeface="Montserrat Regular"/>
                <a:ea typeface="Montserrat Regular"/>
                <a:cs typeface="Montserrat Regular"/>
                <a:sym typeface="Montserrat Regular"/>
              </a:defRPr>
            </a:pPr>
            <a:r>
              <a:t>impersonating the target, convincing IT to reset the MFA of the user</a:t>
            </a:r>
          </a:p>
        </p:txBody>
      </p:sp>
      <p:sp>
        <p:nvSpPr>
          <p:cNvPr id="286" name="Compromise the Okta admin account to access more admins"/>
          <p:cNvSpPr txBox="1"/>
          <p:nvPr/>
        </p:nvSpPr>
        <p:spPr>
          <a:xfrm>
            <a:off x="14687977" y="7376763"/>
            <a:ext cx="7620001" cy="1046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defRPr sz="2800">
                <a:solidFill>
                  <a:srgbClr val="1D212D"/>
                </a:solidFill>
                <a:latin typeface="Montserrat Regular"/>
                <a:ea typeface="Montserrat Regular"/>
                <a:cs typeface="Montserrat Regular"/>
                <a:sym typeface="Montserrat Regular"/>
              </a:defRPr>
            </a:lvl1pPr>
          </a:lstStyle>
          <a:p>
            <a:r>
              <a:t>Compromise the Okta admin account to access more admins</a:t>
            </a:r>
          </a:p>
        </p:txBody>
      </p:sp>
      <p:sp>
        <p:nvSpPr>
          <p:cNvPr id="287" name="Encrypt 100 ESXi servers and all VMs that run on top of them"/>
          <p:cNvSpPr txBox="1"/>
          <p:nvPr/>
        </p:nvSpPr>
        <p:spPr>
          <a:xfrm>
            <a:off x="14687977" y="10749536"/>
            <a:ext cx="7620001" cy="1046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defRPr sz="2800">
                <a:solidFill>
                  <a:srgbClr val="1D212D"/>
                </a:solidFill>
                <a:latin typeface="Montserrat Regular"/>
                <a:ea typeface="Montserrat Regular"/>
                <a:cs typeface="Montserrat Regular"/>
                <a:sym typeface="Montserrat Regular"/>
              </a:defRPr>
            </a:lvl1pPr>
          </a:lstStyle>
          <a:p>
            <a:r>
              <a:t>Encrypt 100 ESXi servers and all VMs that run on top of them</a:t>
            </a:r>
          </a:p>
        </p:txBody>
      </p:sp>
      <p:sp>
        <p:nvSpPr>
          <p:cNvPr id="288" name="Exfiltrate sensitive data from the network"/>
          <p:cNvSpPr txBox="1"/>
          <p:nvPr/>
        </p:nvSpPr>
        <p:spPr>
          <a:xfrm>
            <a:off x="14687977" y="9314370"/>
            <a:ext cx="7620001" cy="614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defRPr sz="2800">
                <a:solidFill>
                  <a:srgbClr val="1D212D"/>
                </a:solidFill>
                <a:latin typeface="Montserrat Regular"/>
                <a:ea typeface="Montserrat Regular"/>
                <a:cs typeface="Montserrat Regular"/>
                <a:sym typeface="Montserrat Regular"/>
              </a:defRPr>
            </a:lvl1pPr>
          </a:lstStyle>
          <a:p>
            <a:r>
              <a:t>Exfiltrate sensitive data from the network</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Rectangle: Rounded Corners 30"/>
          <p:cNvSpPr/>
          <p:nvPr/>
        </p:nvSpPr>
        <p:spPr>
          <a:xfrm>
            <a:off x="5448971" y="4144340"/>
            <a:ext cx="4271967" cy="6868093"/>
          </a:xfrm>
          <a:prstGeom prst="roundRect">
            <a:avLst>
              <a:gd name="adj" fmla="val 7789"/>
            </a:avLst>
          </a:prstGeom>
          <a:solidFill>
            <a:schemeClr val="accent1"/>
          </a:solidFill>
          <a:ln w="12700">
            <a:miter lim="400000"/>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293" name="Rectangle: Rounded Corners 30"/>
          <p:cNvSpPr/>
          <p:nvPr/>
        </p:nvSpPr>
        <p:spPr>
          <a:xfrm>
            <a:off x="10098434" y="4144340"/>
            <a:ext cx="4271967" cy="6868093"/>
          </a:xfrm>
          <a:prstGeom prst="roundRect">
            <a:avLst>
              <a:gd name="adj" fmla="val 7789"/>
            </a:avLst>
          </a:prstGeom>
          <a:solidFill>
            <a:schemeClr val="accent1"/>
          </a:solidFill>
          <a:ln w="12700">
            <a:miter lim="400000"/>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294" name="Rectangle: Rounded Corners 30"/>
          <p:cNvSpPr/>
          <p:nvPr/>
        </p:nvSpPr>
        <p:spPr>
          <a:xfrm>
            <a:off x="14680060" y="4144340"/>
            <a:ext cx="4271967" cy="6868093"/>
          </a:xfrm>
          <a:prstGeom prst="roundRect">
            <a:avLst>
              <a:gd name="adj" fmla="val 7789"/>
            </a:avLst>
          </a:prstGeom>
          <a:solidFill>
            <a:schemeClr val="accent1"/>
          </a:solidFill>
          <a:ln w="12700">
            <a:miter lim="400000"/>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295" name="Rectangle: Rounded Corners 30"/>
          <p:cNvSpPr/>
          <p:nvPr/>
        </p:nvSpPr>
        <p:spPr>
          <a:xfrm>
            <a:off x="19278186" y="4144340"/>
            <a:ext cx="4271967" cy="6868093"/>
          </a:xfrm>
          <a:prstGeom prst="roundRect">
            <a:avLst>
              <a:gd name="adj" fmla="val 7789"/>
            </a:avLst>
          </a:prstGeom>
          <a:solidFill>
            <a:schemeClr val="accent1"/>
          </a:solidFill>
          <a:ln w="12700">
            <a:miter lim="400000"/>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296" name="Rectangle: Rounded Corners 30"/>
          <p:cNvSpPr/>
          <p:nvPr/>
        </p:nvSpPr>
        <p:spPr>
          <a:xfrm>
            <a:off x="850846" y="4144340"/>
            <a:ext cx="4271967" cy="6868093"/>
          </a:xfrm>
          <a:prstGeom prst="roundRect">
            <a:avLst>
              <a:gd name="adj" fmla="val 7789"/>
            </a:avLst>
          </a:prstGeom>
          <a:solidFill>
            <a:schemeClr val="accent1"/>
          </a:solidFill>
          <a:ln w="12700">
            <a:miter lim="400000"/>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297" name="Text Placeholder 2"/>
          <p:cNvSpPr txBox="1"/>
          <p:nvPr/>
        </p:nvSpPr>
        <p:spPr>
          <a:xfrm>
            <a:off x="1244901" y="10161038"/>
            <a:ext cx="3483857" cy="5511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400" b="1" i="1">
                <a:solidFill>
                  <a:srgbClr val="131825"/>
                </a:solidFill>
                <a:latin typeface="+mj-lt"/>
                <a:ea typeface="+mj-ea"/>
                <a:cs typeface="+mj-cs"/>
                <a:sym typeface="Helvetica"/>
              </a:defRPr>
            </a:lvl1pPr>
          </a:lstStyle>
          <a:p>
            <a:r>
              <a:t>Corvus Insurance</a:t>
            </a:r>
          </a:p>
        </p:txBody>
      </p:sp>
      <p:sp>
        <p:nvSpPr>
          <p:cNvPr id="298" name="TextBox 16"/>
          <p:cNvSpPr txBox="1"/>
          <p:nvPr/>
        </p:nvSpPr>
        <p:spPr>
          <a:xfrm>
            <a:off x="1145329" y="6311720"/>
            <a:ext cx="3683001" cy="27609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a:defRPr sz="2400">
                <a:solidFill>
                  <a:srgbClr val="131825"/>
                </a:solidFill>
                <a:latin typeface="Montserrat Regular"/>
                <a:ea typeface="Montserrat Regular"/>
                <a:cs typeface="Montserrat Regular"/>
                <a:sym typeface="Montserrat Regular"/>
              </a:defRPr>
            </a:pPr>
            <a:r>
              <a:t>47% of businesses with less than 50 employees do not have a dedicated cybersecurity budget, making them </a:t>
            </a:r>
            <a:br/>
            <a:r>
              <a:t>more vulnerable to cyber threats.</a:t>
            </a:r>
          </a:p>
        </p:txBody>
      </p:sp>
      <p:sp>
        <p:nvSpPr>
          <p:cNvPr id="299" name="Text Placeholder 2"/>
          <p:cNvSpPr txBox="1"/>
          <p:nvPr/>
        </p:nvSpPr>
        <p:spPr>
          <a:xfrm>
            <a:off x="5843026" y="10161038"/>
            <a:ext cx="3483857" cy="5511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400" b="1" i="1">
                <a:solidFill>
                  <a:srgbClr val="131825"/>
                </a:solidFill>
                <a:latin typeface="+mj-lt"/>
                <a:ea typeface="+mj-ea"/>
                <a:cs typeface="+mj-cs"/>
                <a:sym typeface="Helvetica"/>
              </a:defRPr>
            </a:lvl1pPr>
          </a:lstStyle>
          <a:p>
            <a:r>
              <a:t>Accenture</a:t>
            </a:r>
          </a:p>
        </p:txBody>
      </p:sp>
      <p:sp>
        <p:nvSpPr>
          <p:cNvPr id="300" name="TextBox 20"/>
          <p:cNvSpPr txBox="1"/>
          <p:nvPr/>
        </p:nvSpPr>
        <p:spPr>
          <a:xfrm>
            <a:off x="5743455" y="6260920"/>
            <a:ext cx="3683001" cy="20243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defRPr sz="2400">
                <a:solidFill>
                  <a:srgbClr val="131825"/>
                </a:solidFill>
                <a:latin typeface="Montserrat Regular"/>
                <a:ea typeface="Montserrat Regular"/>
                <a:cs typeface="Montserrat Regular"/>
                <a:sym typeface="Montserrat Regular"/>
              </a:defRPr>
            </a:lvl1pPr>
          </a:lstStyle>
          <a:p>
            <a:r>
              <a:t>43% of attacks are aimed at SMBs. Only 14% of these businesses are prepared to defend themselves.</a:t>
            </a:r>
          </a:p>
        </p:txBody>
      </p:sp>
      <p:sp>
        <p:nvSpPr>
          <p:cNvPr id="301" name="Text Placeholder 2"/>
          <p:cNvSpPr txBox="1"/>
          <p:nvPr/>
        </p:nvSpPr>
        <p:spPr>
          <a:xfrm>
            <a:off x="10492489" y="10161038"/>
            <a:ext cx="3483857" cy="5511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400" b="1" i="1">
                <a:solidFill>
                  <a:srgbClr val="131825"/>
                </a:solidFill>
                <a:latin typeface="+mj-lt"/>
                <a:ea typeface="+mj-ea"/>
                <a:cs typeface="+mj-cs"/>
                <a:sym typeface="Helvetica"/>
              </a:defRPr>
            </a:lvl1pPr>
          </a:lstStyle>
          <a:p>
            <a:r>
              <a:t>Verizon</a:t>
            </a:r>
          </a:p>
        </p:txBody>
      </p:sp>
      <p:sp>
        <p:nvSpPr>
          <p:cNvPr id="302" name="TextBox 24"/>
          <p:cNvSpPr txBox="1"/>
          <p:nvPr/>
        </p:nvSpPr>
        <p:spPr>
          <a:xfrm>
            <a:off x="10392917" y="6260920"/>
            <a:ext cx="3683001" cy="20243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defRPr sz="2400">
                <a:solidFill>
                  <a:srgbClr val="131825"/>
                </a:solidFill>
                <a:latin typeface="Montserrat Regular"/>
                <a:ea typeface="Montserrat Regular"/>
                <a:cs typeface="Montserrat Regular"/>
                <a:sym typeface="Montserrat Regular"/>
              </a:defRPr>
            </a:lvl1pPr>
          </a:lstStyle>
          <a:p>
            <a:r>
              <a:t>60% of small businesses that suffer a cyberattack go out of business within six months.</a:t>
            </a:r>
          </a:p>
        </p:txBody>
      </p:sp>
      <p:sp>
        <p:nvSpPr>
          <p:cNvPr id="303" name="Text Placeholder 2"/>
          <p:cNvSpPr txBox="1"/>
          <p:nvPr/>
        </p:nvSpPr>
        <p:spPr>
          <a:xfrm>
            <a:off x="15074115" y="10161038"/>
            <a:ext cx="3483857" cy="5511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400" b="1" i="1">
                <a:solidFill>
                  <a:srgbClr val="131825"/>
                </a:solidFill>
                <a:latin typeface="+mj-lt"/>
                <a:ea typeface="+mj-ea"/>
                <a:cs typeface="+mj-cs"/>
                <a:sym typeface="Helvetica"/>
              </a:defRPr>
            </a:lvl1pPr>
          </a:lstStyle>
          <a:p>
            <a:r>
              <a:t>Verizon</a:t>
            </a:r>
          </a:p>
        </p:txBody>
      </p:sp>
      <p:sp>
        <p:nvSpPr>
          <p:cNvPr id="304" name="TextBox 28"/>
          <p:cNvSpPr txBox="1"/>
          <p:nvPr/>
        </p:nvSpPr>
        <p:spPr>
          <a:xfrm>
            <a:off x="14974543" y="6260920"/>
            <a:ext cx="3683001" cy="16560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defRPr sz="2400">
                <a:solidFill>
                  <a:srgbClr val="131825"/>
                </a:solidFill>
                <a:latin typeface="Montserrat Regular"/>
                <a:ea typeface="Montserrat Regular"/>
                <a:cs typeface="Montserrat Regular"/>
                <a:sym typeface="Montserrat Regular"/>
              </a:defRPr>
            </a:lvl1pPr>
          </a:lstStyle>
          <a:p>
            <a:r>
              <a:t>Small businesses are target #1 for criminals and represented 43% of all data breaches </a:t>
            </a:r>
          </a:p>
        </p:txBody>
      </p:sp>
      <p:sp>
        <p:nvSpPr>
          <p:cNvPr id="305" name="Text Placeholder 2"/>
          <p:cNvSpPr txBox="1"/>
          <p:nvPr/>
        </p:nvSpPr>
        <p:spPr>
          <a:xfrm>
            <a:off x="19672241" y="10161038"/>
            <a:ext cx="3483857" cy="5511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400" b="1" i="1">
                <a:solidFill>
                  <a:srgbClr val="131825"/>
                </a:solidFill>
                <a:latin typeface="+mj-lt"/>
                <a:ea typeface="+mj-ea"/>
                <a:cs typeface="+mj-cs"/>
                <a:sym typeface="Helvetica"/>
              </a:defRPr>
            </a:lvl1pPr>
          </a:lstStyle>
          <a:p>
            <a:r>
              <a:t>Verizon</a:t>
            </a:r>
          </a:p>
        </p:txBody>
      </p:sp>
      <p:sp>
        <p:nvSpPr>
          <p:cNvPr id="306" name="TextBox 32"/>
          <p:cNvSpPr txBox="1"/>
          <p:nvPr/>
        </p:nvSpPr>
        <p:spPr>
          <a:xfrm>
            <a:off x="19572669" y="6260920"/>
            <a:ext cx="3683001" cy="20243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defRPr sz="2400">
                <a:solidFill>
                  <a:srgbClr val="131825"/>
                </a:solidFill>
                <a:latin typeface="Montserrat Regular"/>
                <a:ea typeface="Montserrat Regular"/>
                <a:cs typeface="Montserrat Regular"/>
                <a:sym typeface="Montserrat Regular"/>
              </a:defRPr>
            </a:lvl1pPr>
          </a:lstStyle>
          <a:p>
            <a:r>
              <a:t>96% of attacks across all organizations focuson monetary gain, but this drops to 71% for larger organizations</a:t>
            </a:r>
          </a:p>
        </p:txBody>
      </p:sp>
      <p:sp>
        <p:nvSpPr>
          <p:cNvPr id="307" name="Text Placeholder 2"/>
          <p:cNvSpPr txBox="1"/>
          <p:nvPr/>
        </p:nvSpPr>
        <p:spPr>
          <a:xfrm>
            <a:off x="1244901" y="4530308"/>
            <a:ext cx="3483857" cy="1554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9000" b="1">
                <a:solidFill>
                  <a:srgbClr val="131825"/>
                </a:solidFill>
                <a:latin typeface="Montserrat ExtraBold"/>
                <a:ea typeface="Montserrat ExtraBold"/>
                <a:cs typeface="Montserrat ExtraBold"/>
                <a:sym typeface="Montserrat ExtraBold"/>
              </a:defRPr>
            </a:lvl1pPr>
          </a:lstStyle>
          <a:p>
            <a:r>
              <a:t>47%</a:t>
            </a:r>
          </a:p>
        </p:txBody>
      </p:sp>
      <p:sp>
        <p:nvSpPr>
          <p:cNvPr id="308" name="Text Placeholder 2"/>
          <p:cNvSpPr txBox="1"/>
          <p:nvPr/>
        </p:nvSpPr>
        <p:spPr>
          <a:xfrm>
            <a:off x="5843026" y="4530308"/>
            <a:ext cx="3483857" cy="1554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9000" b="1">
                <a:solidFill>
                  <a:srgbClr val="131825"/>
                </a:solidFill>
                <a:latin typeface="Montserrat ExtraBold"/>
                <a:ea typeface="Montserrat ExtraBold"/>
                <a:cs typeface="Montserrat ExtraBold"/>
                <a:sym typeface="Montserrat ExtraBold"/>
              </a:defRPr>
            </a:lvl1pPr>
          </a:lstStyle>
          <a:p>
            <a:r>
              <a:t>43%</a:t>
            </a:r>
          </a:p>
        </p:txBody>
      </p:sp>
      <p:sp>
        <p:nvSpPr>
          <p:cNvPr id="309" name="Text Placeholder 2"/>
          <p:cNvSpPr txBox="1"/>
          <p:nvPr/>
        </p:nvSpPr>
        <p:spPr>
          <a:xfrm>
            <a:off x="10492489" y="4530308"/>
            <a:ext cx="3483857" cy="1554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9000" b="1">
                <a:solidFill>
                  <a:srgbClr val="131825"/>
                </a:solidFill>
                <a:latin typeface="Montserrat ExtraBold"/>
                <a:ea typeface="Montserrat ExtraBold"/>
                <a:cs typeface="Montserrat ExtraBold"/>
                <a:sym typeface="Montserrat ExtraBold"/>
              </a:defRPr>
            </a:lvl1pPr>
          </a:lstStyle>
          <a:p>
            <a:r>
              <a:t>60%</a:t>
            </a:r>
          </a:p>
        </p:txBody>
      </p:sp>
      <p:sp>
        <p:nvSpPr>
          <p:cNvPr id="310" name="Text Placeholder 2"/>
          <p:cNvSpPr txBox="1"/>
          <p:nvPr/>
        </p:nvSpPr>
        <p:spPr>
          <a:xfrm>
            <a:off x="15074115" y="4530308"/>
            <a:ext cx="3483857" cy="1554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9000" b="1">
                <a:solidFill>
                  <a:srgbClr val="131825"/>
                </a:solidFill>
                <a:latin typeface="Montserrat ExtraBold"/>
                <a:ea typeface="Montserrat ExtraBold"/>
                <a:cs typeface="Montserrat ExtraBold"/>
                <a:sym typeface="Montserrat ExtraBold"/>
              </a:defRPr>
            </a:lvl1pPr>
          </a:lstStyle>
          <a:p>
            <a:r>
              <a:t>43%</a:t>
            </a:r>
          </a:p>
        </p:txBody>
      </p:sp>
      <p:sp>
        <p:nvSpPr>
          <p:cNvPr id="311" name="Text Placeholder 2"/>
          <p:cNvSpPr txBox="1"/>
          <p:nvPr/>
        </p:nvSpPr>
        <p:spPr>
          <a:xfrm>
            <a:off x="19672241" y="4530308"/>
            <a:ext cx="3483857" cy="1554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9000" b="1">
                <a:solidFill>
                  <a:srgbClr val="131825"/>
                </a:solidFill>
                <a:latin typeface="Montserrat ExtraBold"/>
                <a:ea typeface="Montserrat ExtraBold"/>
                <a:cs typeface="Montserrat ExtraBold"/>
                <a:sym typeface="Montserrat ExtraBold"/>
              </a:defRPr>
            </a:lvl1pPr>
          </a:lstStyle>
          <a:p>
            <a:r>
              <a:t>96%</a:t>
            </a:r>
          </a:p>
        </p:txBody>
      </p:sp>
      <p:sp>
        <p:nvSpPr>
          <p:cNvPr id="312" name="Title 4"/>
          <p:cNvSpPr txBox="1"/>
          <p:nvPr/>
        </p:nvSpPr>
        <p:spPr>
          <a:xfrm>
            <a:off x="2043820" y="762000"/>
            <a:ext cx="20296361" cy="13639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lnSpc>
                <a:spcPct val="90000"/>
              </a:lnSpc>
              <a:defRPr sz="7600">
                <a:solidFill>
                  <a:schemeClr val="accent1">
                    <a:hueOff val="-12600000"/>
                    <a:satOff val="-40000"/>
                    <a:lumOff val="3921"/>
                  </a:schemeClr>
                </a:solidFill>
                <a:latin typeface="Montserrat Bold"/>
                <a:ea typeface="Montserrat Bold"/>
                <a:cs typeface="Montserrat Bold"/>
                <a:sym typeface="Montserrat Bold"/>
              </a:defRPr>
            </a:lvl1pPr>
          </a:lstStyle>
          <a:p>
            <a:r>
              <a:t>SMBs are at higher risk of attack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Title 4"/>
          <p:cNvSpPr txBox="1"/>
          <p:nvPr/>
        </p:nvSpPr>
        <p:spPr>
          <a:xfrm>
            <a:off x="2043820" y="762000"/>
            <a:ext cx="20296360" cy="13639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lnSpc>
                <a:spcPct val="90000"/>
              </a:lnSpc>
              <a:defRPr sz="7600">
                <a:solidFill>
                  <a:schemeClr val="accent1">
                    <a:hueOff val="-12600000"/>
                    <a:satOff val="-40000"/>
                    <a:lumOff val="3921"/>
                  </a:schemeClr>
                </a:solidFill>
                <a:latin typeface="Montserrat Bold"/>
                <a:ea typeface="Montserrat Bold"/>
                <a:cs typeface="Montserrat Bold"/>
                <a:sym typeface="Montserrat Bold"/>
              </a:defRPr>
            </a:lvl1pPr>
          </a:lstStyle>
          <a:p>
            <a:r>
              <a:t>Attack Tactics are Evolving</a:t>
            </a:r>
          </a:p>
        </p:txBody>
      </p:sp>
      <p:sp>
        <p:nvSpPr>
          <p:cNvPr id="317" name="Rectangle: Rounded Corners 14"/>
          <p:cNvSpPr/>
          <p:nvPr/>
        </p:nvSpPr>
        <p:spPr>
          <a:xfrm>
            <a:off x="1128953" y="10462726"/>
            <a:ext cx="22123400" cy="2244382"/>
          </a:xfrm>
          <a:prstGeom prst="roundRect">
            <a:avLst>
              <a:gd name="adj" fmla="val 16564"/>
            </a:avLst>
          </a:prstGeom>
          <a:gradFill>
            <a:gsLst>
              <a:gs pos="0">
                <a:srgbClr val="505E73">
                  <a:alpha val="0"/>
                </a:srgbClr>
              </a:gs>
              <a:gs pos="100000">
                <a:srgbClr val="505E73">
                  <a:alpha val="20000"/>
                </a:srgbClr>
              </a:gs>
            </a:gsLst>
            <a:lin ang="12900000"/>
          </a:gradFill>
          <a:ln w="38100">
            <a:solidFill>
              <a:srgbClr val="515E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0" tIns="381000" rIns="381000" bIns="381000" anchor="ctr"/>
          <a:lstStyle/>
          <a:p>
            <a:pPr algn="ctr">
              <a:defRPr sz="2400">
                <a:solidFill>
                  <a:schemeClr val="accent1">
                    <a:hueOff val="-12600000"/>
                    <a:satOff val="-40000"/>
                    <a:lumOff val="3921"/>
                  </a:schemeClr>
                </a:solidFill>
                <a:latin typeface="MontserratRoman-Regular"/>
                <a:ea typeface="MontserratRoman-Regular"/>
                <a:cs typeface="MontserratRoman-Regular"/>
                <a:sym typeface="MontserratRoman-Regular"/>
              </a:defRPr>
            </a:pPr>
            <a:r>
              <a:t>The human element is the most common threat vector; it was the root cause of 82% of data breaches, according to Verizon's "</a:t>
            </a:r>
            <a:r>
              <a:rPr u="sng">
                <a:solidFill>
                  <a:srgbClr val="0563C1"/>
                </a:solidFill>
                <a:uFill>
                  <a:solidFill>
                    <a:srgbClr val="0563C1"/>
                  </a:solidFill>
                </a:uFill>
                <a:hlinkClick r:id="rId3"/>
              </a:rPr>
              <a:t>2022 Data Breach Investigations Report</a:t>
            </a:r>
            <a:r>
              <a:t>." The human element especially plays a role in phishing attacks and stolen credentials. Phishing is often delivered via email; these attacks trick a user into clicking a link or providing information that can lead to exploitation.</a:t>
            </a:r>
          </a:p>
        </p:txBody>
      </p:sp>
      <p:sp>
        <p:nvSpPr>
          <p:cNvPr id="318" name="Rectangle: Rounded Corners 14"/>
          <p:cNvSpPr/>
          <p:nvPr/>
        </p:nvSpPr>
        <p:spPr>
          <a:xfrm>
            <a:off x="1128953" y="3582801"/>
            <a:ext cx="3403601" cy="6376745"/>
          </a:xfrm>
          <a:prstGeom prst="roundRect">
            <a:avLst>
              <a:gd name="adj" fmla="val 9121"/>
            </a:avLst>
          </a:prstGeom>
          <a:gradFill>
            <a:gsLst>
              <a:gs pos="0">
                <a:srgbClr val="8BC53F">
                  <a:alpha val="20000"/>
                </a:srgbClr>
              </a:gs>
              <a:gs pos="100000">
                <a:srgbClr val="8BC53F">
                  <a:alpha val="0"/>
                </a:srgbClr>
              </a:gs>
            </a:gsLst>
            <a:lin ang="12900000"/>
          </a:gradFill>
          <a:ln w="38100">
            <a:solidFill>
              <a:srgbClr val="8BC53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0" tIns="381000" rIns="381000" bIns="381000"/>
          <a:lstStyle/>
          <a:p>
            <a:pPr>
              <a:defRPr sz="2400">
                <a:solidFill>
                  <a:schemeClr val="accent1">
                    <a:hueOff val="-12600000"/>
                    <a:satOff val="-40000"/>
                    <a:lumOff val="3921"/>
                  </a:schemeClr>
                </a:solidFill>
                <a:latin typeface="Montserrat Bold"/>
                <a:ea typeface="Montserrat Bold"/>
                <a:cs typeface="Montserrat Bold"/>
                <a:sym typeface="Montserrat Bold"/>
              </a:defRPr>
            </a:pPr>
            <a:r>
              <a:rPr sz="2200" dirty="0"/>
              <a:t>SMBs SEE</a:t>
            </a:r>
          </a:p>
          <a:p>
            <a:pPr>
              <a:defRPr sz="2400">
                <a:solidFill>
                  <a:schemeClr val="accent1">
                    <a:hueOff val="-12600000"/>
                    <a:satOff val="-40000"/>
                    <a:lumOff val="3921"/>
                  </a:schemeClr>
                </a:solidFill>
                <a:latin typeface="Montserrat Bold"/>
                <a:ea typeface="Montserrat Bold"/>
                <a:cs typeface="Montserrat Bold"/>
                <a:sym typeface="Montserrat Bold"/>
              </a:defRPr>
            </a:pPr>
            <a:r>
              <a:rPr sz="2200" dirty="0"/>
              <a:t>ENTERPRISE TACTICS</a:t>
            </a:r>
          </a:p>
          <a:p>
            <a:pPr>
              <a:defRPr sz="2400">
                <a:solidFill>
                  <a:schemeClr val="accent1">
                    <a:hueOff val="-12600000"/>
                    <a:satOff val="-40000"/>
                    <a:lumOff val="3921"/>
                  </a:schemeClr>
                </a:solidFill>
                <a:latin typeface="Montserrat Regular"/>
                <a:ea typeface="Montserrat Regular"/>
                <a:cs typeface="Montserrat Regular"/>
                <a:sym typeface="Montserrat Regular"/>
              </a:defRPr>
            </a:pPr>
            <a:endParaRPr sz="2200" dirty="0"/>
          </a:p>
          <a:p>
            <a:pPr>
              <a:defRPr sz="2400">
                <a:solidFill>
                  <a:schemeClr val="accent1">
                    <a:hueOff val="-12600000"/>
                    <a:satOff val="-40000"/>
                    <a:lumOff val="3921"/>
                  </a:schemeClr>
                </a:solidFill>
                <a:latin typeface="Montserrat Regular"/>
                <a:ea typeface="Montserrat Regular"/>
                <a:cs typeface="Montserrat Regular"/>
                <a:sym typeface="Montserrat Regular"/>
              </a:defRPr>
            </a:pPr>
            <a:r>
              <a:rPr sz="2200" dirty="0"/>
              <a:t>Target businesses &amp; their critical infrastructure</a:t>
            </a:r>
          </a:p>
          <a:p>
            <a:pPr>
              <a:defRPr sz="2400">
                <a:solidFill>
                  <a:schemeClr val="accent1">
                    <a:hueOff val="-12600000"/>
                    <a:satOff val="-40000"/>
                    <a:lumOff val="3921"/>
                  </a:schemeClr>
                </a:solidFill>
                <a:latin typeface="Montserrat Regular"/>
                <a:ea typeface="Montserrat Regular"/>
                <a:cs typeface="Montserrat Regular"/>
                <a:sym typeface="Montserrat Regular"/>
              </a:defRPr>
            </a:pPr>
            <a:endParaRPr sz="2200" dirty="0"/>
          </a:p>
          <a:p>
            <a:pPr>
              <a:defRPr sz="2400">
                <a:solidFill>
                  <a:schemeClr val="accent1">
                    <a:hueOff val="-12600000"/>
                    <a:satOff val="-40000"/>
                    <a:lumOff val="3921"/>
                  </a:schemeClr>
                </a:solidFill>
                <a:latin typeface="Montserrat Regular"/>
                <a:ea typeface="Montserrat Regular"/>
                <a:cs typeface="Montserrat Regular"/>
                <a:sym typeface="Montserrat Regular"/>
              </a:defRPr>
            </a:pPr>
            <a:r>
              <a:rPr sz="2200" dirty="0"/>
              <a:t>The goal is to cause widespread disruption, financial loss, &amp; reputational damage</a:t>
            </a:r>
          </a:p>
        </p:txBody>
      </p:sp>
      <p:sp>
        <p:nvSpPr>
          <p:cNvPr id="319" name="Rectangle: Rounded Corners 14"/>
          <p:cNvSpPr/>
          <p:nvPr/>
        </p:nvSpPr>
        <p:spPr>
          <a:xfrm>
            <a:off x="4873082" y="3582801"/>
            <a:ext cx="3403601" cy="6376745"/>
          </a:xfrm>
          <a:prstGeom prst="roundRect">
            <a:avLst>
              <a:gd name="adj" fmla="val 9121"/>
            </a:avLst>
          </a:prstGeom>
          <a:gradFill>
            <a:gsLst>
              <a:gs pos="0">
                <a:srgbClr val="8BC53F">
                  <a:alpha val="20000"/>
                </a:srgbClr>
              </a:gs>
              <a:gs pos="100000">
                <a:srgbClr val="8BC53F">
                  <a:alpha val="0"/>
                </a:srgbClr>
              </a:gs>
            </a:gsLst>
            <a:lin ang="12900000"/>
          </a:gradFill>
          <a:ln w="38100">
            <a:solidFill>
              <a:srgbClr val="8BC53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0" tIns="381000" rIns="381000" bIns="381000"/>
          <a:lstStyle/>
          <a:p>
            <a:pPr>
              <a:defRPr sz="2400">
                <a:solidFill>
                  <a:schemeClr val="accent1">
                    <a:hueOff val="-12600000"/>
                    <a:satOff val="-40000"/>
                    <a:lumOff val="3921"/>
                  </a:schemeClr>
                </a:solidFill>
                <a:latin typeface="Montserrat Bold"/>
                <a:ea typeface="Montserrat Bold"/>
                <a:cs typeface="Montserrat Bold"/>
                <a:sym typeface="Montserrat Bold"/>
              </a:defRPr>
            </a:pPr>
            <a:r>
              <a:rPr sz="2200" dirty="0"/>
              <a:t>ADVANCED EVASION TECHNIQUES</a:t>
            </a:r>
          </a:p>
          <a:p>
            <a:pPr>
              <a:defRPr sz="2400">
                <a:solidFill>
                  <a:schemeClr val="accent1">
                    <a:hueOff val="-12600000"/>
                    <a:satOff val="-40000"/>
                    <a:lumOff val="3921"/>
                  </a:schemeClr>
                </a:solidFill>
                <a:latin typeface="Montserrat Regular"/>
                <a:ea typeface="Montserrat Regular"/>
                <a:cs typeface="Montserrat Regular"/>
                <a:sym typeface="Montserrat Regular"/>
              </a:defRPr>
            </a:pPr>
            <a:endParaRPr sz="2200" dirty="0"/>
          </a:p>
          <a:p>
            <a:pPr>
              <a:defRPr sz="2400">
                <a:solidFill>
                  <a:schemeClr val="accent1">
                    <a:hueOff val="-12600000"/>
                    <a:satOff val="-40000"/>
                    <a:lumOff val="3921"/>
                  </a:schemeClr>
                </a:solidFill>
                <a:latin typeface="Montserrat Regular"/>
                <a:ea typeface="Montserrat Regular"/>
                <a:cs typeface="Montserrat Regular"/>
                <a:sym typeface="Montserrat Regular"/>
              </a:defRPr>
            </a:pPr>
            <a:r>
              <a:rPr sz="2200" dirty="0"/>
              <a:t>Evade EDR security measures through:</a:t>
            </a:r>
          </a:p>
          <a:p>
            <a:pPr>
              <a:defRPr sz="2400">
                <a:solidFill>
                  <a:schemeClr val="accent1">
                    <a:hueOff val="-12600000"/>
                    <a:satOff val="-40000"/>
                    <a:lumOff val="3921"/>
                  </a:schemeClr>
                </a:solidFill>
                <a:latin typeface="Montserrat Regular"/>
                <a:ea typeface="Montserrat Regular"/>
                <a:cs typeface="Montserrat Regular"/>
                <a:sym typeface="Montserrat Regular"/>
              </a:defRPr>
            </a:pPr>
            <a:endParaRPr sz="2200" dirty="0"/>
          </a:p>
          <a:p>
            <a:pPr marL="342900" indent="-342900">
              <a:buSzPct val="100000"/>
              <a:buFont typeface="Arial"/>
              <a:buChar char="•"/>
              <a:defRPr sz="2400">
                <a:solidFill>
                  <a:schemeClr val="accent1">
                    <a:hueOff val="-12600000"/>
                    <a:satOff val="-40000"/>
                    <a:lumOff val="3921"/>
                  </a:schemeClr>
                </a:solidFill>
                <a:latin typeface="Montserrat Regular"/>
                <a:ea typeface="Montserrat Regular"/>
                <a:cs typeface="Montserrat Regular"/>
                <a:sym typeface="Montserrat Regular"/>
              </a:defRPr>
            </a:pPr>
            <a:r>
              <a:rPr sz="2200" dirty="0"/>
              <a:t>file-less malware</a:t>
            </a:r>
          </a:p>
          <a:p>
            <a:pPr marL="342900" indent="-342900">
              <a:buSzPct val="100000"/>
              <a:buFont typeface="Arial"/>
              <a:buChar char="•"/>
              <a:defRPr sz="2400">
                <a:solidFill>
                  <a:schemeClr val="accent1">
                    <a:hueOff val="-12600000"/>
                    <a:satOff val="-40000"/>
                    <a:lumOff val="3921"/>
                  </a:schemeClr>
                </a:solidFill>
                <a:latin typeface="Montserrat Regular"/>
                <a:ea typeface="Montserrat Regular"/>
                <a:cs typeface="Montserrat Regular"/>
                <a:sym typeface="Montserrat Regular"/>
              </a:defRPr>
            </a:pPr>
            <a:r>
              <a:rPr sz="2200" dirty="0"/>
              <a:t>legitimate IT tools</a:t>
            </a:r>
          </a:p>
          <a:p>
            <a:pPr marL="342900" indent="-342900">
              <a:buSzPct val="100000"/>
              <a:buFont typeface="Arial"/>
              <a:buChar char="•"/>
              <a:defRPr sz="2400">
                <a:solidFill>
                  <a:schemeClr val="accent1">
                    <a:hueOff val="-12600000"/>
                    <a:satOff val="-40000"/>
                    <a:lumOff val="3921"/>
                  </a:schemeClr>
                </a:solidFill>
                <a:latin typeface="Montserrat Regular"/>
                <a:ea typeface="Montserrat Regular"/>
                <a:cs typeface="Montserrat Regular"/>
                <a:sym typeface="Montserrat Regular"/>
              </a:defRPr>
            </a:pPr>
            <a:r>
              <a:rPr sz="2200" dirty="0"/>
              <a:t>deploying tactics to bypass detection</a:t>
            </a:r>
          </a:p>
        </p:txBody>
      </p:sp>
      <p:sp>
        <p:nvSpPr>
          <p:cNvPr id="320" name="Rectangle: Rounded Corners 14"/>
          <p:cNvSpPr/>
          <p:nvPr/>
        </p:nvSpPr>
        <p:spPr>
          <a:xfrm>
            <a:off x="8617210" y="3582801"/>
            <a:ext cx="3403601" cy="6376745"/>
          </a:xfrm>
          <a:prstGeom prst="roundRect">
            <a:avLst>
              <a:gd name="adj" fmla="val 9121"/>
            </a:avLst>
          </a:prstGeom>
          <a:gradFill>
            <a:gsLst>
              <a:gs pos="0">
                <a:srgbClr val="8BC53F">
                  <a:alpha val="20000"/>
                </a:srgbClr>
              </a:gs>
              <a:gs pos="100000">
                <a:srgbClr val="8BC53F">
                  <a:alpha val="0"/>
                </a:srgbClr>
              </a:gs>
            </a:gsLst>
            <a:lin ang="12900000"/>
          </a:gradFill>
          <a:ln w="38100">
            <a:solidFill>
              <a:srgbClr val="8BC53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0" tIns="381000" rIns="381000" bIns="381000"/>
          <a:lstStyle/>
          <a:p>
            <a:pPr>
              <a:defRPr sz="2400">
                <a:solidFill>
                  <a:schemeClr val="accent1">
                    <a:hueOff val="-12600000"/>
                    <a:satOff val="-40000"/>
                    <a:lumOff val="3921"/>
                  </a:schemeClr>
                </a:solidFill>
                <a:latin typeface="Montserrat Bold"/>
                <a:ea typeface="Montserrat Bold"/>
                <a:cs typeface="Montserrat Bold"/>
                <a:sym typeface="Montserrat Bold"/>
              </a:defRPr>
            </a:pPr>
            <a:r>
              <a:rPr sz="2200"/>
              <a:t>SPEED &amp; AUTOMATION</a:t>
            </a:r>
          </a:p>
          <a:p>
            <a:pPr>
              <a:defRPr sz="2400">
                <a:solidFill>
                  <a:schemeClr val="accent1">
                    <a:hueOff val="-12600000"/>
                    <a:satOff val="-40000"/>
                    <a:lumOff val="3921"/>
                  </a:schemeClr>
                </a:solidFill>
                <a:latin typeface="Montserrat Regular"/>
                <a:ea typeface="Montserrat Regular"/>
                <a:cs typeface="Montserrat Regular"/>
                <a:sym typeface="Montserrat Regular"/>
              </a:defRPr>
            </a:pPr>
            <a:endParaRPr sz="2200"/>
          </a:p>
          <a:p>
            <a:pPr>
              <a:defRPr sz="2400">
                <a:solidFill>
                  <a:schemeClr val="accent1">
                    <a:hueOff val="-12600000"/>
                    <a:satOff val="-40000"/>
                    <a:lumOff val="3921"/>
                  </a:schemeClr>
                </a:solidFill>
                <a:latin typeface="Montserrat Regular"/>
                <a:ea typeface="Montserrat Regular"/>
                <a:cs typeface="Montserrat Regular"/>
                <a:sym typeface="Montserrat Regular"/>
              </a:defRPr>
            </a:pPr>
            <a:r>
              <a:rPr sz="2200"/>
              <a:t>Advanced techniques:</a:t>
            </a:r>
          </a:p>
          <a:p>
            <a:pPr>
              <a:defRPr sz="2400">
                <a:solidFill>
                  <a:schemeClr val="accent1">
                    <a:hueOff val="-12600000"/>
                    <a:satOff val="-40000"/>
                    <a:lumOff val="3921"/>
                  </a:schemeClr>
                </a:solidFill>
                <a:latin typeface="Montserrat Regular"/>
                <a:ea typeface="Montserrat Regular"/>
                <a:cs typeface="Montserrat Regular"/>
                <a:sym typeface="Montserrat Regular"/>
              </a:defRPr>
            </a:pPr>
            <a:endParaRPr sz="2200"/>
          </a:p>
          <a:p>
            <a:pPr>
              <a:defRPr sz="2400">
                <a:solidFill>
                  <a:schemeClr val="accent1">
                    <a:hueOff val="-12600000"/>
                    <a:satOff val="-40000"/>
                    <a:lumOff val="3921"/>
                  </a:schemeClr>
                </a:solidFill>
                <a:latin typeface="Montserrat Regular"/>
                <a:ea typeface="Montserrat Regular"/>
                <a:cs typeface="Montserrat Regular"/>
                <a:sym typeface="Montserrat Regular"/>
              </a:defRPr>
            </a:pPr>
            <a:r>
              <a:rPr sz="2200"/>
              <a:t>Operators now favor speed over stealth as certain detection technologies made speed more effective</a:t>
            </a:r>
          </a:p>
        </p:txBody>
      </p:sp>
      <p:sp>
        <p:nvSpPr>
          <p:cNvPr id="321" name="Rectangle: Rounded Corners 14"/>
          <p:cNvSpPr/>
          <p:nvPr/>
        </p:nvSpPr>
        <p:spPr>
          <a:xfrm>
            <a:off x="16105464" y="3582801"/>
            <a:ext cx="3403601" cy="6376745"/>
          </a:xfrm>
          <a:prstGeom prst="roundRect">
            <a:avLst>
              <a:gd name="adj" fmla="val 9121"/>
            </a:avLst>
          </a:prstGeom>
          <a:gradFill>
            <a:gsLst>
              <a:gs pos="0">
                <a:srgbClr val="8BC53F">
                  <a:alpha val="20000"/>
                </a:srgbClr>
              </a:gs>
              <a:gs pos="100000">
                <a:srgbClr val="8BC53F">
                  <a:alpha val="0"/>
                </a:srgbClr>
              </a:gs>
            </a:gsLst>
            <a:lin ang="12900000"/>
          </a:gradFill>
          <a:ln w="38100">
            <a:solidFill>
              <a:srgbClr val="8BC53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0" tIns="381000" rIns="381000" bIns="381000"/>
          <a:lstStyle/>
          <a:p>
            <a:pPr>
              <a:defRPr sz="2400">
                <a:solidFill>
                  <a:schemeClr val="accent1">
                    <a:hueOff val="-12600000"/>
                    <a:satOff val="-40000"/>
                    <a:lumOff val="3921"/>
                  </a:schemeClr>
                </a:solidFill>
                <a:latin typeface="Montserrat Bold"/>
                <a:ea typeface="Montserrat Bold"/>
                <a:cs typeface="Montserrat Bold"/>
                <a:sym typeface="Montserrat Bold"/>
              </a:defRPr>
            </a:pPr>
            <a:r>
              <a:rPr sz="2200"/>
              <a:t>RANSOMWARE-AS-A-SERVICE</a:t>
            </a:r>
          </a:p>
          <a:p>
            <a:pPr>
              <a:defRPr sz="2400">
                <a:solidFill>
                  <a:schemeClr val="accent1">
                    <a:hueOff val="-12600000"/>
                    <a:satOff val="-40000"/>
                    <a:lumOff val="3921"/>
                  </a:schemeClr>
                </a:solidFill>
                <a:latin typeface="Montserrat Bold"/>
                <a:ea typeface="Montserrat Bold"/>
                <a:cs typeface="Montserrat Bold"/>
                <a:sym typeface="Montserrat Bold"/>
              </a:defRPr>
            </a:pPr>
            <a:r>
              <a:rPr sz="2200"/>
              <a:t>(RaaS)</a:t>
            </a:r>
          </a:p>
          <a:p>
            <a:pPr>
              <a:defRPr sz="2400">
                <a:solidFill>
                  <a:schemeClr val="accent1">
                    <a:hueOff val="-12600000"/>
                    <a:satOff val="-40000"/>
                    <a:lumOff val="3921"/>
                  </a:schemeClr>
                </a:solidFill>
                <a:latin typeface="Montserrat Regular"/>
                <a:ea typeface="Montserrat Regular"/>
                <a:cs typeface="Montserrat Regular"/>
                <a:sym typeface="Montserrat Regular"/>
              </a:defRPr>
            </a:pPr>
            <a:endParaRPr sz="2200"/>
          </a:p>
          <a:p>
            <a:pPr>
              <a:defRPr sz="2400">
                <a:solidFill>
                  <a:schemeClr val="accent1">
                    <a:hueOff val="-12600000"/>
                    <a:satOff val="-40000"/>
                    <a:lumOff val="3921"/>
                  </a:schemeClr>
                </a:solidFill>
                <a:latin typeface="Montserrat Regular"/>
                <a:ea typeface="Montserrat Regular"/>
                <a:cs typeface="Montserrat Regular"/>
                <a:sym typeface="Montserrat Regular"/>
              </a:defRPr>
            </a:pPr>
            <a:r>
              <a:rPr sz="2200"/>
              <a:t>As new variants are created, they are leased to other operators</a:t>
            </a:r>
          </a:p>
          <a:p>
            <a:pPr>
              <a:defRPr sz="2400">
                <a:solidFill>
                  <a:schemeClr val="accent1">
                    <a:hueOff val="-12600000"/>
                    <a:satOff val="-40000"/>
                    <a:lumOff val="3921"/>
                  </a:schemeClr>
                </a:solidFill>
              </a:defRPr>
            </a:pPr>
            <a:endParaRPr sz="2200"/>
          </a:p>
          <a:p>
            <a:pPr>
              <a:defRPr sz="2400">
                <a:solidFill>
                  <a:schemeClr val="accent1">
                    <a:hueOff val="-12600000"/>
                    <a:satOff val="-40000"/>
                    <a:lumOff val="3921"/>
                  </a:schemeClr>
                </a:solidFill>
                <a:latin typeface="Montserrat Regular"/>
                <a:ea typeface="Montserrat Regular"/>
                <a:cs typeface="Montserrat Regular"/>
                <a:sym typeface="Montserrat Regular"/>
              </a:defRPr>
            </a:pPr>
            <a:r>
              <a:rPr sz="2200"/>
              <a:t>Significantly lowers the barrier of entry for hackers</a:t>
            </a:r>
          </a:p>
        </p:txBody>
      </p:sp>
      <p:sp>
        <p:nvSpPr>
          <p:cNvPr id="322" name="Rectangle: Rounded Corners 14"/>
          <p:cNvSpPr/>
          <p:nvPr/>
        </p:nvSpPr>
        <p:spPr>
          <a:xfrm>
            <a:off x="12361338" y="3582801"/>
            <a:ext cx="3403601" cy="6376745"/>
          </a:xfrm>
          <a:prstGeom prst="roundRect">
            <a:avLst>
              <a:gd name="adj" fmla="val 9121"/>
            </a:avLst>
          </a:prstGeom>
          <a:gradFill>
            <a:gsLst>
              <a:gs pos="0">
                <a:srgbClr val="8BC53F">
                  <a:alpha val="20000"/>
                </a:srgbClr>
              </a:gs>
              <a:gs pos="100000">
                <a:srgbClr val="8BC53F">
                  <a:alpha val="0"/>
                </a:srgbClr>
              </a:gs>
            </a:gsLst>
            <a:lin ang="12900000"/>
          </a:gradFill>
          <a:ln w="38100">
            <a:solidFill>
              <a:srgbClr val="8BC53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0" tIns="381000" rIns="381000" bIns="381000"/>
          <a:lstStyle/>
          <a:p>
            <a:pPr>
              <a:defRPr sz="2400">
                <a:solidFill>
                  <a:schemeClr val="accent1">
                    <a:hueOff val="-12600000"/>
                    <a:satOff val="-40000"/>
                    <a:lumOff val="3921"/>
                  </a:schemeClr>
                </a:solidFill>
                <a:latin typeface="Montserrat Bold"/>
                <a:ea typeface="Montserrat Bold"/>
                <a:cs typeface="Montserrat Bold"/>
                <a:sym typeface="Montserrat Bold"/>
              </a:defRPr>
            </a:pPr>
            <a:r>
              <a:rPr sz="2200"/>
              <a:t>ENCRYPTION</a:t>
            </a:r>
          </a:p>
          <a:p>
            <a:pPr>
              <a:defRPr sz="2400">
                <a:solidFill>
                  <a:schemeClr val="accent1">
                    <a:hueOff val="-12600000"/>
                    <a:satOff val="-40000"/>
                    <a:lumOff val="3921"/>
                  </a:schemeClr>
                </a:solidFill>
                <a:latin typeface="Montserrat Regular"/>
                <a:ea typeface="Montserrat Regular"/>
                <a:cs typeface="Montserrat Regular"/>
                <a:sym typeface="Montserrat Regular"/>
              </a:defRPr>
            </a:pPr>
            <a:endParaRPr sz="2200"/>
          </a:p>
          <a:p>
            <a:pPr>
              <a:defRPr sz="2400">
                <a:solidFill>
                  <a:schemeClr val="accent1">
                    <a:hueOff val="-12600000"/>
                    <a:satOff val="-40000"/>
                    <a:lumOff val="3921"/>
                  </a:schemeClr>
                </a:solidFill>
                <a:latin typeface="Montserrat Regular"/>
                <a:ea typeface="Montserrat Regular"/>
                <a:cs typeface="Montserrat Regular"/>
                <a:sym typeface="Montserrat Regular"/>
              </a:defRPr>
            </a:pPr>
            <a:r>
              <a:rPr sz="2200"/>
              <a:t>Newer encryption methods now focus on speed instead of stealth</a:t>
            </a:r>
          </a:p>
          <a:p>
            <a:pPr>
              <a:defRPr sz="2400">
                <a:solidFill>
                  <a:schemeClr val="accent1">
                    <a:hueOff val="-12600000"/>
                    <a:satOff val="-40000"/>
                    <a:lumOff val="3921"/>
                  </a:schemeClr>
                </a:solidFill>
                <a:latin typeface="Montserrat Regular"/>
                <a:ea typeface="Montserrat Regular"/>
                <a:cs typeface="Montserrat Regular"/>
                <a:sym typeface="Montserrat Regular"/>
              </a:defRPr>
            </a:pPr>
            <a:endParaRPr sz="2200"/>
          </a:p>
          <a:p>
            <a:pPr>
              <a:defRPr sz="2400">
                <a:solidFill>
                  <a:schemeClr val="accent1">
                    <a:hueOff val="-12600000"/>
                    <a:satOff val="-40000"/>
                    <a:lumOff val="3921"/>
                  </a:schemeClr>
                </a:solidFill>
                <a:latin typeface="Montserrat Regular"/>
                <a:ea typeface="Montserrat Regular"/>
                <a:cs typeface="Montserrat Regular"/>
                <a:sym typeface="Montserrat Regular"/>
              </a:defRPr>
            </a:pPr>
            <a:r>
              <a:rPr sz="2200"/>
              <a:t>Criminals will also target backups and other recovery methods</a:t>
            </a:r>
          </a:p>
        </p:txBody>
      </p:sp>
      <p:sp>
        <p:nvSpPr>
          <p:cNvPr id="323" name="Rectangle: Rounded Corners 14"/>
          <p:cNvSpPr/>
          <p:nvPr/>
        </p:nvSpPr>
        <p:spPr>
          <a:xfrm>
            <a:off x="19849592" y="3582801"/>
            <a:ext cx="3403601" cy="6376745"/>
          </a:xfrm>
          <a:prstGeom prst="roundRect">
            <a:avLst>
              <a:gd name="adj" fmla="val 9121"/>
            </a:avLst>
          </a:prstGeom>
          <a:gradFill>
            <a:gsLst>
              <a:gs pos="0">
                <a:srgbClr val="8BC53F">
                  <a:alpha val="20000"/>
                </a:srgbClr>
              </a:gs>
              <a:gs pos="100000">
                <a:srgbClr val="8BC53F">
                  <a:alpha val="0"/>
                </a:srgbClr>
              </a:gs>
            </a:gsLst>
            <a:lin ang="12900000"/>
          </a:gradFill>
          <a:ln w="38100">
            <a:solidFill>
              <a:srgbClr val="8BC53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0" tIns="381000" rIns="381000" bIns="381000"/>
          <a:lstStyle/>
          <a:p>
            <a:pPr>
              <a:defRPr sz="2400">
                <a:solidFill>
                  <a:schemeClr val="accent1">
                    <a:hueOff val="-12600000"/>
                    <a:satOff val="-40000"/>
                    <a:lumOff val="3921"/>
                  </a:schemeClr>
                </a:solidFill>
                <a:latin typeface="Montserrat Bold"/>
                <a:ea typeface="Montserrat Bold"/>
                <a:cs typeface="Montserrat Bold"/>
                <a:sym typeface="Montserrat Bold"/>
              </a:defRPr>
            </a:pPr>
            <a:r>
              <a:rPr sz="2200"/>
              <a:t>COLLABORATION</a:t>
            </a:r>
          </a:p>
          <a:p>
            <a:pPr>
              <a:defRPr sz="2400">
                <a:solidFill>
                  <a:schemeClr val="accent1">
                    <a:hueOff val="-12600000"/>
                    <a:satOff val="-40000"/>
                    <a:lumOff val="3921"/>
                  </a:schemeClr>
                </a:solidFill>
                <a:latin typeface="Montserrat Regular"/>
                <a:ea typeface="Montserrat Regular"/>
                <a:cs typeface="Montserrat Regular"/>
                <a:sym typeface="Montserrat Regular"/>
              </a:defRPr>
            </a:pPr>
            <a:endParaRPr sz="2200"/>
          </a:p>
          <a:p>
            <a:pPr>
              <a:defRPr sz="2400">
                <a:solidFill>
                  <a:schemeClr val="accent1">
                    <a:hueOff val="-12600000"/>
                    <a:satOff val="-40000"/>
                    <a:lumOff val="3921"/>
                  </a:schemeClr>
                </a:solidFill>
                <a:latin typeface="Montserrat Regular"/>
                <a:ea typeface="Montserrat Regular"/>
                <a:cs typeface="Montserrat Regular"/>
                <a:sym typeface="Montserrat Regular"/>
              </a:defRPr>
            </a:pPr>
            <a:r>
              <a:rPr sz="2200"/>
              <a:t>Formation of ransomware groups that share tools, techniques, and intelligence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traight Connector 114"/>
          <p:cNvSpPr/>
          <p:nvPr/>
        </p:nvSpPr>
        <p:spPr>
          <a:xfrm flipH="1">
            <a:off x="19085546" y="4218709"/>
            <a:ext cx="1" cy="8223157"/>
          </a:xfrm>
          <a:prstGeom prst="line">
            <a:avLst/>
          </a:prstGeom>
          <a:ln w="12700">
            <a:solidFill>
              <a:srgbClr val="4A525C"/>
            </a:solidFill>
            <a:prstDash val="dash"/>
            <a:miter/>
          </a:ln>
        </p:spPr>
        <p:txBody>
          <a:bodyPr tIns="91439" bIns="91439"/>
          <a:lstStyle/>
          <a:p>
            <a:endParaRPr/>
          </a:p>
        </p:txBody>
      </p:sp>
      <p:sp>
        <p:nvSpPr>
          <p:cNvPr id="328" name="Title 4"/>
          <p:cNvSpPr txBox="1"/>
          <p:nvPr/>
        </p:nvSpPr>
        <p:spPr>
          <a:xfrm>
            <a:off x="91441" y="1028504"/>
            <a:ext cx="24201122" cy="15417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spcBef>
                <a:spcPts val="800"/>
              </a:spcBef>
              <a:defRPr sz="8800">
                <a:solidFill>
                  <a:schemeClr val="accent1">
                    <a:hueOff val="-12600000"/>
                    <a:satOff val="-40000"/>
                    <a:lumOff val="3921"/>
                  </a:schemeClr>
                </a:solidFill>
                <a:latin typeface="Montserrat Bold"/>
                <a:ea typeface="Montserrat Bold"/>
                <a:cs typeface="Montserrat Bold"/>
                <a:sym typeface="Montserrat Bold"/>
              </a:defRPr>
            </a:lvl1pPr>
          </a:lstStyle>
          <a:p>
            <a:r>
              <a:t>Best Practices in Security</a:t>
            </a:r>
          </a:p>
        </p:txBody>
      </p:sp>
      <p:grpSp>
        <p:nvGrpSpPr>
          <p:cNvPr id="332" name="Group 117"/>
          <p:cNvGrpSpPr/>
          <p:nvPr/>
        </p:nvGrpSpPr>
        <p:grpSpPr>
          <a:xfrm>
            <a:off x="932337" y="4019140"/>
            <a:ext cx="4205573" cy="8052049"/>
            <a:chOff x="0" y="0"/>
            <a:chExt cx="4205571" cy="8052047"/>
          </a:xfrm>
        </p:grpSpPr>
        <p:sp>
          <p:nvSpPr>
            <p:cNvPr id="329" name="Rectangle: Rounded Corners 125"/>
            <p:cNvSpPr/>
            <p:nvPr/>
          </p:nvSpPr>
          <p:spPr>
            <a:xfrm>
              <a:off x="0" y="424053"/>
              <a:ext cx="4205572" cy="7627995"/>
            </a:xfrm>
            <a:prstGeom prst="roundRect">
              <a:avLst>
                <a:gd name="adj" fmla="val 7789"/>
              </a:avLst>
            </a:prstGeom>
            <a:gradFill flip="none" rotWithShape="1">
              <a:gsLst>
                <a:gs pos="0">
                  <a:srgbClr val="44546A">
                    <a:alpha val="67000"/>
                  </a:srgbClr>
                </a:gs>
                <a:gs pos="99000">
                  <a:srgbClr val="94A3B8">
                    <a:alpha val="0"/>
                  </a:srgbClr>
                </a:gs>
              </a:gsLst>
              <a:lin ang="5400000" scaled="0"/>
            </a:gradFill>
            <a:ln w="12700" cap="flat">
              <a:noFill/>
              <a:miter lim="400000"/>
            </a:ln>
            <a:effectLst/>
          </p:spPr>
          <p:txBody>
            <a:bodyPr wrap="square" lIns="91439" tIns="91439" rIns="91439" bIns="91439" numCol="1" anchor="ctr">
              <a:noAutofit/>
            </a:bodyP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330" name="Text Placeholder 2"/>
            <p:cNvSpPr txBox="1"/>
            <p:nvPr/>
          </p:nvSpPr>
          <p:spPr>
            <a:xfrm>
              <a:off x="122662" y="793510"/>
              <a:ext cx="3971418" cy="61468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spcBef>
                  <a:spcPts val="2000"/>
                </a:spcBef>
                <a:defRPr sz="2800" b="1">
                  <a:solidFill>
                    <a:schemeClr val="accent1">
                      <a:hueOff val="-12600000"/>
                      <a:satOff val="-40000"/>
                      <a:lumOff val="3921"/>
                    </a:schemeClr>
                  </a:solidFill>
                  <a:latin typeface="+mj-lt"/>
                  <a:ea typeface="+mj-ea"/>
                  <a:cs typeface="+mj-cs"/>
                  <a:sym typeface="Helvetica"/>
                </a:defRPr>
              </a:lvl1pPr>
            </a:lstStyle>
            <a:p>
              <a:r>
                <a:t>Visibility</a:t>
              </a:r>
            </a:p>
          </p:txBody>
        </p:sp>
        <p:sp>
          <p:nvSpPr>
            <p:cNvPr id="331" name="Text Placeholder 2"/>
            <p:cNvSpPr txBox="1"/>
            <p:nvPr/>
          </p:nvSpPr>
          <p:spPr>
            <a:xfrm>
              <a:off x="122662" y="0"/>
              <a:ext cx="3971418" cy="919480"/>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spcBef>
                  <a:spcPts val="2000"/>
                </a:spcBef>
                <a:defRPr sz="4800" b="1">
                  <a:solidFill>
                    <a:schemeClr val="accent1">
                      <a:hueOff val="-12600000"/>
                      <a:satOff val="-40000"/>
                      <a:lumOff val="3921"/>
                    </a:schemeClr>
                  </a:solidFill>
                  <a:latin typeface="+mj-lt"/>
                  <a:ea typeface="+mj-ea"/>
                  <a:cs typeface="+mj-cs"/>
                  <a:sym typeface="Helvetica"/>
                </a:defRPr>
              </a:lvl1pPr>
            </a:lstStyle>
            <a:p>
              <a:r>
                <a:t>1</a:t>
              </a:r>
            </a:p>
          </p:txBody>
        </p:sp>
      </p:grpSp>
      <p:grpSp>
        <p:nvGrpSpPr>
          <p:cNvPr id="336" name="Group 121"/>
          <p:cNvGrpSpPr/>
          <p:nvPr/>
        </p:nvGrpSpPr>
        <p:grpSpPr>
          <a:xfrm>
            <a:off x="5515259" y="4019140"/>
            <a:ext cx="4205573" cy="8052049"/>
            <a:chOff x="0" y="0"/>
            <a:chExt cx="4205571" cy="8052047"/>
          </a:xfrm>
        </p:grpSpPr>
        <p:sp>
          <p:nvSpPr>
            <p:cNvPr id="333" name="Rectangle: Rounded Corners 125"/>
            <p:cNvSpPr/>
            <p:nvPr/>
          </p:nvSpPr>
          <p:spPr>
            <a:xfrm>
              <a:off x="0" y="424053"/>
              <a:ext cx="4205572" cy="7627995"/>
            </a:xfrm>
            <a:prstGeom prst="roundRect">
              <a:avLst>
                <a:gd name="adj" fmla="val 7789"/>
              </a:avLst>
            </a:prstGeom>
            <a:gradFill flip="none" rotWithShape="1">
              <a:gsLst>
                <a:gs pos="0">
                  <a:srgbClr val="44546A">
                    <a:alpha val="67000"/>
                  </a:srgbClr>
                </a:gs>
                <a:gs pos="99000">
                  <a:srgbClr val="94A3B8">
                    <a:alpha val="0"/>
                  </a:srgbClr>
                </a:gs>
              </a:gsLst>
              <a:lin ang="5400000" scaled="0"/>
            </a:gradFill>
            <a:ln w="12700" cap="flat">
              <a:noFill/>
              <a:miter lim="400000"/>
            </a:ln>
            <a:effectLst/>
          </p:spPr>
          <p:txBody>
            <a:bodyPr wrap="square" lIns="91439" tIns="91439" rIns="91439" bIns="91439" numCol="1" anchor="ctr">
              <a:noAutofit/>
            </a:bodyP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334" name="Text Placeholder 2"/>
            <p:cNvSpPr txBox="1"/>
            <p:nvPr/>
          </p:nvSpPr>
          <p:spPr>
            <a:xfrm>
              <a:off x="71389" y="577610"/>
              <a:ext cx="4021401" cy="104648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spcBef>
                  <a:spcPts val="2000"/>
                </a:spcBef>
                <a:defRPr sz="2800" b="1">
                  <a:solidFill>
                    <a:schemeClr val="accent1">
                      <a:hueOff val="-12600000"/>
                      <a:satOff val="-40000"/>
                      <a:lumOff val="3921"/>
                    </a:schemeClr>
                  </a:solidFill>
                  <a:latin typeface="+mj-lt"/>
                  <a:ea typeface="+mj-ea"/>
                  <a:cs typeface="+mj-cs"/>
                  <a:sym typeface="Helvetica"/>
                </a:defRPr>
              </a:lvl1pPr>
            </a:lstStyle>
            <a:p>
              <a:r>
                <a:t>Attack Surface Reduction</a:t>
              </a:r>
            </a:p>
          </p:txBody>
        </p:sp>
        <p:sp>
          <p:nvSpPr>
            <p:cNvPr id="335" name="Text Placeholder 2"/>
            <p:cNvSpPr txBox="1"/>
            <p:nvPr/>
          </p:nvSpPr>
          <p:spPr>
            <a:xfrm>
              <a:off x="90958" y="0"/>
              <a:ext cx="3971418" cy="919480"/>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spcBef>
                  <a:spcPts val="2000"/>
                </a:spcBef>
                <a:defRPr sz="4800" b="1">
                  <a:solidFill>
                    <a:schemeClr val="accent1">
                      <a:hueOff val="-12600000"/>
                      <a:satOff val="-40000"/>
                      <a:lumOff val="3921"/>
                    </a:schemeClr>
                  </a:solidFill>
                  <a:latin typeface="+mj-lt"/>
                  <a:ea typeface="+mj-ea"/>
                  <a:cs typeface="+mj-cs"/>
                  <a:sym typeface="Helvetica"/>
                </a:defRPr>
              </a:lvl1pPr>
            </a:lstStyle>
            <a:p>
              <a:r>
                <a:t>2</a:t>
              </a:r>
            </a:p>
          </p:txBody>
        </p:sp>
      </p:grpSp>
      <p:grpSp>
        <p:nvGrpSpPr>
          <p:cNvPr id="340" name="Group 125"/>
          <p:cNvGrpSpPr/>
          <p:nvPr/>
        </p:nvGrpSpPr>
        <p:grpSpPr>
          <a:xfrm>
            <a:off x="10098181" y="4019140"/>
            <a:ext cx="4205573" cy="8052049"/>
            <a:chOff x="0" y="0"/>
            <a:chExt cx="4205571" cy="8052047"/>
          </a:xfrm>
        </p:grpSpPr>
        <p:sp>
          <p:nvSpPr>
            <p:cNvPr id="337" name="Rectangle: Rounded Corners 125"/>
            <p:cNvSpPr/>
            <p:nvPr/>
          </p:nvSpPr>
          <p:spPr>
            <a:xfrm>
              <a:off x="0" y="424053"/>
              <a:ext cx="4205572" cy="7627995"/>
            </a:xfrm>
            <a:prstGeom prst="roundRect">
              <a:avLst>
                <a:gd name="adj" fmla="val 7789"/>
              </a:avLst>
            </a:prstGeom>
            <a:gradFill flip="none" rotWithShape="1">
              <a:gsLst>
                <a:gs pos="0">
                  <a:srgbClr val="44546A">
                    <a:alpha val="67000"/>
                  </a:srgbClr>
                </a:gs>
                <a:gs pos="99000">
                  <a:srgbClr val="94A3B8">
                    <a:alpha val="0"/>
                  </a:srgbClr>
                </a:gs>
              </a:gsLst>
              <a:lin ang="5400000" scaled="0"/>
            </a:gradFill>
            <a:ln w="12700" cap="flat">
              <a:noFill/>
              <a:miter lim="400000"/>
            </a:ln>
            <a:effectLst/>
          </p:spPr>
          <p:txBody>
            <a:bodyPr wrap="square" lIns="91439" tIns="91439" rIns="91439" bIns="91439" numCol="1" anchor="ctr">
              <a:noAutofit/>
            </a:bodyP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338" name="Text Placeholder 2"/>
            <p:cNvSpPr txBox="1"/>
            <p:nvPr/>
          </p:nvSpPr>
          <p:spPr>
            <a:xfrm>
              <a:off x="91437" y="793511"/>
              <a:ext cx="4002643" cy="61468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spcBef>
                  <a:spcPts val="2000"/>
                </a:spcBef>
                <a:defRPr sz="2800" b="1">
                  <a:solidFill>
                    <a:schemeClr val="accent1">
                      <a:hueOff val="-12600000"/>
                      <a:satOff val="-40000"/>
                      <a:lumOff val="3921"/>
                    </a:schemeClr>
                  </a:solidFill>
                  <a:latin typeface="+mj-lt"/>
                  <a:ea typeface="+mj-ea"/>
                  <a:cs typeface="+mj-cs"/>
                  <a:sym typeface="Helvetica"/>
                </a:defRPr>
              </a:lvl1pPr>
            </a:lstStyle>
            <a:p>
              <a:r>
                <a:t>Early Threat Detection</a:t>
              </a:r>
            </a:p>
          </p:txBody>
        </p:sp>
        <p:sp>
          <p:nvSpPr>
            <p:cNvPr id="339" name="Text Placeholder 2"/>
            <p:cNvSpPr txBox="1"/>
            <p:nvPr/>
          </p:nvSpPr>
          <p:spPr>
            <a:xfrm>
              <a:off x="100816" y="0"/>
              <a:ext cx="3971418" cy="919480"/>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spcBef>
                  <a:spcPts val="2000"/>
                </a:spcBef>
                <a:defRPr sz="4800" b="1">
                  <a:solidFill>
                    <a:schemeClr val="accent1">
                      <a:hueOff val="-12600000"/>
                      <a:satOff val="-40000"/>
                      <a:lumOff val="3921"/>
                    </a:schemeClr>
                  </a:solidFill>
                  <a:latin typeface="+mj-lt"/>
                  <a:ea typeface="+mj-ea"/>
                  <a:cs typeface="+mj-cs"/>
                  <a:sym typeface="Helvetica"/>
                </a:defRPr>
              </a:lvl1pPr>
            </a:lstStyle>
            <a:p>
              <a:r>
                <a:t>3</a:t>
              </a:r>
            </a:p>
          </p:txBody>
        </p:sp>
      </p:grpSp>
      <p:grpSp>
        <p:nvGrpSpPr>
          <p:cNvPr id="344" name="Group 129"/>
          <p:cNvGrpSpPr/>
          <p:nvPr/>
        </p:nvGrpSpPr>
        <p:grpSpPr>
          <a:xfrm>
            <a:off x="14678278" y="4019140"/>
            <a:ext cx="4208399" cy="8052049"/>
            <a:chOff x="0" y="0"/>
            <a:chExt cx="4208398" cy="8052047"/>
          </a:xfrm>
        </p:grpSpPr>
        <p:sp>
          <p:nvSpPr>
            <p:cNvPr id="341" name="Rectangle: Rounded Corners 125"/>
            <p:cNvSpPr/>
            <p:nvPr/>
          </p:nvSpPr>
          <p:spPr>
            <a:xfrm>
              <a:off x="2826" y="424053"/>
              <a:ext cx="4205573" cy="7627995"/>
            </a:xfrm>
            <a:prstGeom prst="roundRect">
              <a:avLst>
                <a:gd name="adj" fmla="val 7789"/>
              </a:avLst>
            </a:prstGeom>
            <a:gradFill flip="none" rotWithShape="1">
              <a:gsLst>
                <a:gs pos="0">
                  <a:srgbClr val="44546A">
                    <a:alpha val="67000"/>
                  </a:srgbClr>
                </a:gs>
                <a:gs pos="99000">
                  <a:srgbClr val="94A3B8">
                    <a:alpha val="0"/>
                  </a:srgbClr>
                </a:gs>
              </a:gsLst>
              <a:lin ang="5400000" scaled="0"/>
            </a:gradFill>
            <a:ln w="12700" cap="flat">
              <a:noFill/>
              <a:miter lim="400000"/>
            </a:ln>
            <a:effectLst/>
          </p:spPr>
          <p:txBody>
            <a:bodyPr wrap="square" lIns="91439" tIns="91439" rIns="91439" bIns="91439" numCol="1" anchor="ctr">
              <a:noAutofit/>
            </a:bodyP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342" name="Text Placeholder 2"/>
            <p:cNvSpPr txBox="1"/>
            <p:nvPr/>
          </p:nvSpPr>
          <p:spPr>
            <a:xfrm>
              <a:off x="0" y="793510"/>
              <a:ext cx="4181327" cy="61468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spcBef>
                  <a:spcPts val="2000"/>
                </a:spcBef>
                <a:defRPr sz="2800" b="1">
                  <a:solidFill>
                    <a:schemeClr val="accent1">
                      <a:hueOff val="-12600000"/>
                      <a:satOff val="-40000"/>
                      <a:lumOff val="3921"/>
                    </a:schemeClr>
                  </a:solidFill>
                  <a:latin typeface="+mj-lt"/>
                  <a:ea typeface="+mj-ea"/>
                  <a:cs typeface="+mj-cs"/>
                  <a:sym typeface="Helvetica"/>
                </a:defRPr>
              </a:lvl1pPr>
            </a:lstStyle>
            <a:p>
              <a:r>
                <a:t>Real-Time Response</a:t>
              </a:r>
            </a:p>
          </p:txBody>
        </p:sp>
        <p:sp>
          <p:nvSpPr>
            <p:cNvPr id="343" name="Text Placeholder 2"/>
            <p:cNvSpPr txBox="1"/>
            <p:nvPr/>
          </p:nvSpPr>
          <p:spPr>
            <a:xfrm>
              <a:off x="113502" y="0"/>
              <a:ext cx="3971419" cy="919480"/>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spcBef>
                  <a:spcPts val="2000"/>
                </a:spcBef>
                <a:defRPr sz="4800" b="1">
                  <a:solidFill>
                    <a:schemeClr val="accent1">
                      <a:hueOff val="-12600000"/>
                      <a:satOff val="-40000"/>
                      <a:lumOff val="3921"/>
                    </a:schemeClr>
                  </a:solidFill>
                  <a:latin typeface="+mj-lt"/>
                  <a:ea typeface="+mj-ea"/>
                  <a:cs typeface="+mj-cs"/>
                  <a:sym typeface="Helvetica"/>
                </a:defRPr>
              </a:lvl1pPr>
            </a:lstStyle>
            <a:p>
              <a:r>
                <a:t>4</a:t>
              </a:r>
            </a:p>
          </p:txBody>
        </p:sp>
      </p:grpSp>
      <p:grpSp>
        <p:nvGrpSpPr>
          <p:cNvPr id="350" name="Group 133"/>
          <p:cNvGrpSpPr/>
          <p:nvPr/>
        </p:nvGrpSpPr>
        <p:grpSpPr>
          <a:xfrm>
            <a:off x="19264027" y="4019140"/>
            <a:ext cx="4205573" cy="8052049"/>
            <a:chOff x="0" y="0"/>
            <a:chExt cx="4205571" cy="8052047"/>
          </a:xfrm>
        </p:grpSpPr>
        <p:grpSp>
          <p:nvGrpSpPr>
            <p:cNvPr id="347" name="Rectangle: Rounded Corners 125"/>
            <p:cNvGrpSpPr/>
            <p:nvPr/>
          </p:nvGrpSpPr>
          <p:grpSpPr>
            <a:xfrm>
              <a:off x="0" y="424053"/>
              <a:ext cx="4205572" cy="7627995"/>
              <a:chOff x="0" y="0"/>
              <a:chExt cx="4205571" cy="7627994"/>
            </a:xfrm>
          </p:grpSpPr>
          <p:sp>
            <p:nvSpPr>
              <p:cNvPr id="345" name="Rounded Rectangle"/>
              <p:cNvSpPr/>
              <p:nvPr/>
            </p:nvSpPr>
            <p:spPr>
              <a:xfrm>
                <a:off x="0" y="0"/>
                <a:ext cx="4205572" cy="7627995"/>
              </a:xfrm>
              <a:prstGeom prst="roundRect">
                <a:avLst>
                  <a:gd name="adj" fmla="val 7789"/>
                </a:avLst>
              </a:prstGeom>
              <a:gradFill flip="none" rotWithShape="1">
                <a:gsLst>
                  <a:gs pos="0">
                    <a:srgbClr val="44546A">
                      <a:alpha val="67000"/>
                    </a:srgbClr>
                  </a:gs>
                  <a:gs pos="99000">
                    <a:srgbClr val="94A3B8">
                      <a:alpha val="0"/>
                    </a:srgbClr>
                  </a:gs>
                </a:gsLst>
                <a:lin ang="5400000" scaled="0"/>
              </a:gradFill>
              <a:ln w="12700" cap="flat">
                <a:noFill/>
                <a:miter lim="400000"/>
              </a:ln>
              <a:effectLst/>
            </p:spPr>
            <p:txBody>
              <a:bodyPr wrap="square" lIns="91439" tIns="91439" rIns="91439" bIns="91439" numCol="1" anchor="ctr">
                <a:noAutofit/>
              </a:bodyPr>
              <a:lstStyle/>
              <a:p>
                <a:pPr algn="ctr">
                  <a:defRPr>
                    <a:solidFill>
                      <a:schemeClr val="accent1">
                        <a:hueOff val="-12600000"/>
                        <a:satOff val="-40000"/>
                        <a:lumOff val="3921"/>
                      </a:schemeClr>
                    </a:solidFill>
                  </a:defRPr>
                </a:pPr>
                <a:endParaRPr/>
              </a:p>
            </p:txBody>
          </p:sp>
          <p:sp>
            <p:nvSpPr>
              <p:cNvPr id="346" name="Recovery includes DFIR, Backup / Disaster Recovery, Breach Council, Cyber Insurance, etc."/>
              <p:cNvSpPr txBox="1"/>
              <p:nvPr/>
            </p:nvSpPr>
            <p:spPr>
              <a:xfrm>
                <a:off x="187382" y="2643057"/>
                <a:ext cx="3830808" cy="234188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defRPr sz="2800">
                    <a:solidFill>
                      <a:schemeClr val="accent1">
                        <a:hueOff val="-12600000"/>
                        <a:satOff val="-40000"/>
                        <a:lumOff val="3921"/>
                      </a:schemeClr>
                    </a:solidFill>
                    <a:latin typeface="Montserrat Regular"/>
                    <a:ea typeface="Montserrat Regular"/>
                    <a:cs typeface="Montserrat Regular"/>
                    <a:sym typeface="Montserrat Regular"/>
                  </a:defRPr>
                </a:lvl1pPr>
              </a:lstStyle>
              <a:p>
                <a:r>
                  <a:t>Recovery includes DFIR, Backup / Disaster Recovery, Breach Council, Cyber Insurance, etc.</a:t>
                </a:r>
              </a:p>
            </p:txBody>
          </p:sp>
        </p:grpSp>
        <p:sp>
          <p:nvSpPr>
            <p:cNvPr id="348" name="Text Placeholder 2"/>
            <p:cNvSpPr txBox="1"/>
            <p:nvPr/>
          </p:nvSpPr>
          <p:spPr>
            <a:xfrm>
              <a:off x="91438" y="793510"/>
              <a:ext cx="4022694" cy="61468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spcBef>
                  <a:spcPts val="2000"/>
                </a:spcBef>
                <a:defRPr sz="2800" b="1">
                  <a:solidFill>
                    <a:schemeClr val="accent1">
                      <a:hueOff val="-12600000"/>
                      <a:satOff val="-40000"/>
                      <a:lumOff val="3921"/>
                    </a:schemeClr>
                  </a:solidFill>
                  <a:latin typeface="+mj-lt"/>
                  <a:ea typeface="+mj-ea"/>
                  <a:cs typeface="+mj-cs"/>
                  <a:sym typeface="Helvetica"/>
                </a:defRPr>
              </a:lvl1pPr>
            </a:lstStyle>
            <a:p>
              <a:r>
                <a:t>Incident Recovery</a:t>
              </a:r>
            </a:p>
          </p:txBody>
        </p:sp>
        <p:sp>
          <p:nvSpPr>
            <p:cNvPr id="349" name="Text Placeholder 2"/>
            <p:cNvSpPr txBox="1"/>
            <p:nvPr/>
          </p:nvSpPr>
          <p:spPr>
            <a:xfrm>
              <a:off x="99752" y="0"/>
              <a:ext cx="3971418" cy="919480"/>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spcBef>
                  <a:spcPts val="2000"/>
                </a:spcBef>
                <a:defRPr sz="4800" b="1">
                  <a:solidFill>
                    <a:schemeClr val="accent1">
                      <a:hueOff val="-12600000"/>
                      <a:satOff val="-40000"/>
                      <a:lumOff val="3921"/>
                    </a:schemeClr>
                  </a:solidFill>
                  <a:latin typeface="+mj-lt"/>
                  <a:ea typeface="+mj-ea"/>
                  <a:cs typeface="+mj-cs"/>
                  <a:sym typeface="Helvetica"/>
                </a:defRPr>
              </a:lvl1pPr>
            </a:lstStyle>
            <a:p>
              <a:r>
                <a:t>5</a:t>
              </a:r>
            </a:p>
          </p:txBody>
        </p:sp>
      </p:grpSp>
      <p:sp>
        <p:nvSpPr>
          <p:cNvPr id="351" name="Rectangle 137"/>
          <p:cNvSpPr txBox="1"/>
          <p:nvPr/>
        </p:nvSpPr>
        <p:spPr>
          <a:xfrm>
            <a:off x="762667" y="2862297"/>
            <a:ext cx="22676452" cy="5511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lnSpc>
                <a:spcPct val="130000"/>
              </a:lnSpc>
              <a:defRPr sz="2400" spc="600">
                <a:solidFill>
                  <a:schemeClr val="accent1">
                    <a:hueOff val="-12600000"/>
                    <a:satOff val="-40000"/>
                    <a:lumOff val="3921"/>
                  </a:schemeClr>
                </a:solidFill>
                <a:latin typeface="Montserrat Regular"/>
                <a:ea typeface="Montserrat Regular"/>
                <a:cs typeface="Montserrat Regular"/>
                <a:sym typeface="Montserrat Regular"/>
              </a:defRPr>
            </a:lvl1pPr>
          </a:lstStyle>
          <a:p>
            <a:r>
              <a:t>THE FIVE MAIN PILLARS OF DEFENSE AND RESILIENCY</a:t>
            </a:r>
          </a:p>
        </p:txBody>
      </p:sp>
      <p:sp>
        <p:nvSpPr>
          <p:cNvPr id="352" name="Rounded Rectangle 141"/>
          <p:cNvSpPr/>
          <p:nvPr/>
        </p:nvSpPr>
        <p:spPr>
          <a:xfrm>
            <a:off x="670555" y="5711175"/>
            <a:ext cx="23103845" cy="694349"/>
          </a:xfrm>
          <a:prstGeom prst="roundRect">
            <a:avLst>
              <a:gd name="adj" fmla="val 16667"/>
            </a:avLst>
          </a:prstGeom>
          <a:solidFill>
            <a:srgbClr val="96C254"/>
          </a:solidFill>
          <a:ln w="12700">
            <a:miter lim="400000"/>
          </a:ln>
        </p:spPr>
        <p:txBody>
          <a:bodyPr tIns="91439" bIns="91439" anchor="ctr"/>
          <a:lstStyle/>
          <a:p>
            <a:pPr algn="ctr">
              <a:defRPr>
                <a:solidFill>
                  <a:schemeClr val="accent1">
                    <a:hueOff val="-12600000"/>
                    <a:satOff val="-40000"/>
                    <a:lumOff val="3921"/>
                  </a:schemeClr>
                </a:solidFill>
              </a:defRPr>
            </a:pPr>
            <a:endParaRPr/>
          </a:p>
        </p:txBody>
      </p:sp>
      <p:sp>
        <p:nvSpPr>
          <p:cNvPr id="353" name="Rectangle 142"/>
          <p:cNvSpPr txBox="1"/>
          <p:nvPr/>
        </p:nvSpPr>
        <p:spPr>
          <a:xfrm>
            <a:off x="1054999" y="5789109"/>
            <a:ext cx="3725799" cy="5511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nSpc>
                <a:spcPct val="130000"/>
              </a:lnSpc>
              <a:defRPr sz="2400" spc="600">
                <a:latin typeface="Montserrat Regular"/>
                <a:ea typeface="Montserrat Regular"/>
                <a:cs typeface="Montserrat Regular"/>
                <a:sym typeface="Montserrat Regular"/>
              </a:defRPr>
            </a:lvl1pPr>
          </a:lstStyle>
          <a:p>
            <a:r>
              <a:t>LEFT OF BOOM</a:t>
            </a:r>
          </a:p>
        </p:txBody>
      </p:sp>
      <p:sp>
        <p:nvSpPr>
          <p:cNvPr id="354" name="Rectangle 143"/>
          <p:cNvSpPr txBox="1"/>
          <p:nvPr/>
        </p:nvSpPr>
        <p:spPr>
          <a:xfrm>
            <a:off x="19676884" y="5789109"/>
            <a:ext cx="4204901" cy="5511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nSpc>
                <a:spcPct val="130000"/>
              </a:lnSpc>
              <a:defRPr sz="2400" spc="600">
                <a:latin typeface="Montserrat Regular"/>
                <a:ea typeface="Montserrat Regular"/>
                <a:cs typeface="Montserrat Regular"/>
                <a:sym typeface="Montserrat Regular"/>
              </a:defRPr>
            </a:lvl1pPr>
          </a:lstStyle>
          <a:p>
            <a:r>
              <a:t>RIGHT OF BOOM</a:t>
            </a:r>
          </a:p>
        </p:txBody>
      </p:sp>
      <p:pic>
        <p:nvPicPr>
          <p:cNvPr id="355" name="Graphic 140" descr="Graphic 140"/>
          <p:cNvPicPr>
            <a:picLocks noChangeAspect="1"/>
          </p:cNvPicPr>
          <p:nvPr/>
        </p:nvPicPr>
        <p:blipFill>
          <a:blip r:embed="rId2"/>
          <a:stretch>
            <a:fillRect/>
          </a:stretch>
        </p:blipFill>
        <p:spPr>
          <a:xfrm>
            <a:off x="18764513" y="5748873"/>
            <a:ext cx="639027" cy="639027"/>
          </a:xfrm>
          <a:prstGeom prst="rect">
            <a:avLst/>
          </a:prstGeom>
          <a:ln w="12700">
            <a:miter lim="400000"/>
          </a:ln>
        </p:spPr>
      </p:pic>
      <p:sp>
        <p:nvSpPr>
          <p:cNvPr id="356" name="TextBox 144"/>
          <p:cNvSpPr txBox="1"/>
          <p:nvPr/>
        </p:nvSpPr>
        <p:spPr>
          <a:xfrm>
            <a:off x="1097512" y="6849570"/>
            <a:ext cx="3875222" cy="312699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a:defRPr sz="2800">
                <a:solidFill>
                  <a:schemeClr val="accent1">
                    <a:hueOff val="-12600000"/>
                    <a:satOff val="-40000"/>
                    <a:lumOff val="3921"/>
                  </a:schemeClr>
                </a:solidFill>
                <a:latin typeface="Montserrat Regular"/>
                <a:ea typeface="Montserrat Regular"/>
                <a:cs typeface="Montserrat Regular"/>
                <a:sym typeface="Montserrat Regular"/>
              </a:defRPr>
            </a:pPr>
            <a:r>
              <a:t>Identify what needs to be protected. </a:t>
            </a:r>
            <a:br/>
            <a:r>
              <a:t>For example, devices, operating systems, patch level, and installed applications.</a:t>
            </a:r>
          </a:p>
        </p:txBody>
      </p:sp>
      <p:sp>
        <p:nvSpPr>
          <p:cNvPr id="357" name="TextBox 145"/>
          <p:cNvSpPr txBox="1"/>
          <p:nvPr/>
        </p:nvSpPr>
        <p:spPr>
          <a:xfrm>
            <a:off x="5585503" y="6849570"/>
            <a:ext cx="4002641" cy="19100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defRPr sz="2800">
                <a:solidFill>
                  <a:schemeClr val="accent1">
                    <a:hueOff val="-12600000"/>
                    <a:satOff val="-40000"/>
                    <a:lumOff val="3921"/>
                  </a:schemeClr>
                </a:solidFill>
                <a:latin typeface="Montserrat Regular"/>
                <a:ea typeface="Montserrat Regular"/>
                <a:cs typeface="Montserrat Regular"/>
                <a:sym typeface="Montserrat Regular"/>
              </a:defRPr>
            </a:lvl1pPr>
          </a:lstStyle>
          <a:p>
            <a:r>
              <a:t>Reduce the attack surface through MFA, the principle of least privilege, and no DMZ.</a:t>
            </a:r>
          </a:p>
        </p:txBody>
      </p:sp>
      <p:sp>
        <p:nvSpPr>
          <p:cNvPr id="358" name="TextBox 146"/>
          <p:cNvSpPr txBox="1"/>
          <p:nvPr/>
        </p:nvSpPr>
        <p:spPr>
          <a:xfrm>
            <a:off x="10208874" y="6849570"/>
            <a:ext cx="4002641" cy="23418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a:defRPr sz="2800">
                <a:solidFill>
                  <a:schemeClr val="accent1">
                    <a:hueOff val="-12600000"/>
                    <a:satOff val="-40000"/>
                    <a:lumOff val="3921"/>
                  </a:schemeClr>
                </a:solidFill>
                <a:latin typeface="Montserrat Regular"/>
                <a:ea typeface="Montserrat Regular"/>
                <a:cs typeface="Montserrat Regular"/>
                <a:sym typeface="Montserrat Regular"/>
              </a:defRPr>
            </a:pPr>
            <a:r>
              <a:t>Detect malicious applications and </a:t>
            </a:r>
            <a:br/>
            <a:r>
              <a:t>live-off-the-land hacker tradecraft.</a:t>
            </a:r>
          </a:p>
        </p:txBody>
      </p:sp>
      <p:sp>
        <p:nvSpPr>
          <p:cNvPr id="359" name="TextBox 147"/>
          <p:cNvSpPr txBox="1"/>
          <p:nvPr/>
        </p:nvSpPr>
        <p:spPr>
          <a:xfrm>
            <a:off x="14791147" y="6849570"/>
            <a:ext cx="4002641" cy="36372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defRPr sz="2800">
                <a:solidFill>
                  <a:schemeClr val="accent1">
                    <a:hueOff val="-12600000"/>
                    <a:satOff val="-40000"/>
                    <a:lumOff val="3921"/>
                  </a:schemeClr>
                </a:solidFill>
                <a:latin typeface="Montserrat Regular"/>
                <a:ea typeface="Montserrat Regular"/>
                <a:cs typeface="Montserrat Regular"/>
                <a:sym typeface="Montserrat Regular"/>
              </a:defRPr>
            </a:lvl1pPr>
          </a:lstStyle>
          <a:p>
            <a:r>
              <a:t>Operate with an “assume breach” mentality. Detect and thwart malicious cyber intrusions before the adversary reaches their objective, such as data theft or ransom.</a:t>
            </a:r>
          </a:p>
        </p:txBody>
      </p:sp>
      <p:sp>
        <p:nvSpPr>
          <p:cNvPr id="360" name="INSPIRED BY NIST CYBERSECURITY FRAMEWORK"/>
          <p:cNvSpPr txBox="1"/>
          <p:nvPr/>
        </p:nvSpPr>
        <p:spPr>
          <a:xfrm>
            <a:off x="6058177" y="463987"/>
            <a:ext cx="12267647" cy="614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spcBef>
                <a:spcPts val="2000"/>
              </a:spcBef>
              <a:defRPr sz="2800" b="1" cap="all" spc="560">
                <a:solidFill>
                  <a:srgbClr val="515E73"/>
                </a:solidFill>
                <a:latin typeface="MontserratRoman-Bold"/>
                <a:ea typeface="MontserratRoman-Bold"/>
                <a:cs typeface="MontserratRoman-Bold"/>
                <a:sym typeface="MontserratRoman-Bold"/>
              </a:defRPr>
            </a:lvl1pPr>
          </a:lstStyle>
          <a:p>
            <a:r>
              <a:t>INSPIRED BY NIST CYBERSECURITY FRAMEWORK</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32"/>
                                        </p:tgtEl>
                                        <p:attrNameLst>
                                          <p:attrName>style.visibility</p:attrName>
                                        </p:attrNameLst>
                                      </p:cBhvr>
                                      <p:to>
                                        <p:strVal val="visible"/>
                                      </p:to>
                                    </p:set>
                                    <p:animEffect transition="in" filter="fade">
                                      <p:cBhvr>
                                        <p:cTn id="7" dur="500"/>
                                        <p:tgtEl>
                                          <p:spTgt spid="332"/>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356"/>
                                        </p:tgtEl>
                                        <p:attrNameLst>
                                          <p:attrName>style.visibility</p:attrName>
                                        </p:attrNameLst>
                                      </p:cBhvr>
                                      <p:to>
                                        <p:strVal val="visible"/>
                                      </p:to>
                                    </p:set>
                                    <p:animEffect transition="in" filter="fade">
                                      <p:cBhvr>
                                        <p:cTn id="11" dur="500"/>
                                        <p:tgtEl>
                                          <p:spTgt spid="35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0" nodeType="clickEffect">
                                  <p:stCondLst>
                                    <p:cond delay="0"/>
                                  </p:stCondLst>
                                  <p:iterate>
                                    <p:tmAbs val="0"/>
                                  </p:iterate>
                                  <p:childTnLst>
                                    <p:set>
                                      <p:cBhvr>
                                        <p:cTn id="15" fill="hold"/>
                                        <p:tgtEl>
                                          <p:spTgt spid="336"/>
                                        </p:tgtEl>
                                        <p:attrNameLst>
                                          <p:attrName>style.visibility</p:attrName>
                                        </p:attrNameLst>
                                      </p:cBhvr>
                                      <p:to>
                                        <p:strVal val="visible"/>
                                      </p:to>
                                    </p:set>
                                    <p:animEffect transition="in" filter="fade">
                                      <p:cBhvr>
                                        <p:cTn id="16" dur="500"/>
                                        <p:tgtEl>
                                          <p:spTgt spid="336"/>
                                        </p:tgtEl>
                                      </p:cBhvr>
                                    </p:animEffect>
                                  </p:childTnLst>
                                </p:cTn>
                              </p:par>
                            </p:childTnLst>
                          </p:cTn>
                        </p:par>
                        <p:par>
                          <p:cTn id="17" fill="hold">
                            <p:stCondLst>
                              <p:cond delay="500"/>
                            </p:stCondLst>
                            <p:childTnLst>
                              <p:par>
                                <p:cTn id="18" presetID="10" presetClass="entr" fill="hold" grpId="0" nodeType="afterEffect">
                                  <p:stCondLst>
                                    <p:cond delay="0"/>
                                  </p:stCondLst>
                                  <p:iterate>
                                    <p:tmAbs val="0"/>
                                  </p:iterate>
                                  <p:childTnLst>
                                    <p:set>
                                      <p:cBhvr>
                                        <p:cTn id="19" fill="hold"/>
                                        <p:tgtEl>
                                          <p:spTgt spid="357"/>
                                        </p:tgtEl>
                                        <p:attrNameLst>
                                          <p:attrName>style.visibility</p:attrName>
                                        </p:attrNameLst>
                                      </p:cBhvr>
                                      <p:to>
                                        <p:strVal val="visible"/>
                                      </p:to>
                                    </p:set>
                                    <p:animEffect transition="in" filter="fade">
                                      <p:cBhvr>
                                        <p:cTn id="20" dur="500"/>
                                        <p:tgtEl>
                                          <p:spTgt spid="35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0" nodeType="clickEffect">
                                  <p:stCondLst>
                                    <p:cond delay="0"/>
                                  </p:stCondLst>
                                  <p:iterate>
                                    <p:tmAbs val="0"/>
                                  </p:iterate>
                                  <p:childTnLst>
                                    <p:set>
                                      <p:cBhvr>
                                        <p:cTn id="24" fill="hold"/>
                                        <p:tgtEl>
                                          <p:spTgt spid="340"/>
                                        </p:tgtEl>
                                        <p:attrNameLst>
                                          <p:attrName>style.visibility</p:attrName>
                                        </p:attrNameLst>
                                      </p:cBhvr>
                                      <p:to>
                                        <p:strVal val="visible"/>
                                      </p:to>
                                    </p:set>
                                    <p:animEffect transition="in" filter="fade">
                                      <p:cBhvr>
                                        <p:cTn id="25" dur="500"/>
                                        <p:tgtEl>
                                          <p:spTgt spid="340"/>
                                        </p:tgtEl>
                                      </p:cBhvr>
                                    </p:animEffect>
                                  </p:childTnLst>
                                </p:cTn>
                              </p:par>
                            </p:childTnLst>
                          </p:cTn>
                        </p:par>
                        <p:par>
                          <p:cTn id="26" fill="hold">
                            <p:stCondLst>
                              <p:cond delay="500"/>
                            </p:stCondLst>
                            <p:childTnLst>
                              <p:par>
                                <p:cTn id="27" presetID="10" presetClass="entr" fill="hold" grpId="0" nodeType="afterEffect">
                                  <p:stCondLst>
                                    <p:cond delay="0"/>
                                  </p:stCondLst>
                                  <p:iterate>
                                    <p:tmAbs val="0"/>
                                  </p:iterate>
                                  <p:childTnLst>
                                    <p:set>
                                      <p:cBhvr>
                                        <p:cTn id="28" fill="hold"/>
                                        <p:tgtEl>
                                          <p:spTgt spid="358"/>
                                        </p:tgtEl>
                                        <p:attrNameLst>
                                          <p:attrName>style.visibility</p:attrName>
                                        </p:attrNameLst>
                                      </p:cBhvr>
                                      <p:to>
                                        <p:strVal val="visible"/>
                                      </p:to>
                                    </p:set>
                                    <p:animEffect transition="in" filter="fade">
                                      <p:cBhvr>
                                        <p:cTn id="29" dur="500"/>
                                        <p:tgtEl>
                                          <p:spTgt spid="35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fill="hold" grpId="0" nodeType="clickEffect">
                                  <p:stCondLst>
                                    <p:cond delay="0"/>
                                  </p:stCondLst>
                                  <p:iterate>
                                    <p:tmAbs val="0"/>
                                  </p:iterate>
                                  <p:childTnLst>
                                    <p:set>
                                      <p:cBhvr>
                                        <p:cTn id="33" fill="hold"/>
                                        <p:tgtEl>
                                          <p:spTgt spid="344"/>
                                        </p:tgtEl>
                                        <p:attrNameLst>
                                          <p:attrName>style.visibility</p:attrName>
                                        </p:attrNameLst>
                                      </p:cBhvr>
                                      <p:to>
                                        <p:strVal val="visible"/>
                                      </p:to>
                                    </p:set>
                                    <p:animEffect transition="in" filter="fade">
                                      <p:cBhvr>
                                        <p:cTn id="34" dur="500"/>
                                        <p:tgtEl>
                                          <p:spTgt spid="344"/>
                                        </p:tgtEl>
                                      </p:cBhvr>
                                    </p:animEffect>
                                  </p:childTnLst>
                                </p:cTn>
                              </p:par>
                            </p:childTnLst>
                          </p:cTn>
                        </p:par>
                        <p:par>
                          <p:cTn id="35" fill="hold">
                            <p:stCondLst>
                              <p:cond delay="500"/>
                            </p:stCondLst>
                            <p:childTnLst>
                              <p:par>
                                <p:cTn id="36" presetID="10" presetClass="entr" fill="hold" grpId="0" nodeType="afterEffect">
                                  <p:stCondLst>
                                    <p:cond delay="0"/>
                                  </p:stCondLst>
                                  <p:iterate>
                                    <p:tmAbs val="0"/>
                                  </p:iterate>
                                  <p:childTnLst>
                                    <p:set>
                                      <p:cBhvr>
                                        <p:cTn id="37" fill="hold"/>
                                        <p:tgtEl>
                                          <p:spTgt spid="359"/>
                                        </p:tgtEl>
                                        <p:attrNameLst>
                                          <p:attrName>style.visibility</p:attrName>
                                        </p:attrNameLst>
                                      </p:cBhvr>
                                      <p:to>
                                        <p:strVal val="visible"/>
                                      </p:to>
                                    </p:set>
                                    <p:animEffect transition="in" filter="fade">
                                      <p:cBhvr>
                                        <p:cTn id="38" dur="500"/>
                                        <p:tgtEl>
                                          <p:spTgt spid="35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fill="hold" grpId="0" nodeType="clickEffect">
                                  <p:stCondLst>
                                    <p:cond delay="0"/>
                                  </p:stCondLst>
                                  <p:iterate>
                                    <p:tmAbs val="0"/>
                                  </p:iterate>
                                  <p:childTnLst>
                                    <p:set>
                                      <p:cBhvr>
                                        <p:cTn id="42" fill="hold"/>
                                        <p:tgtEl>
                                          <p:spTgt spid="350"/>
                                        </p:tgtEl>
                                        <p:attrNameLst>
                                          <p:attrName>style.visibility</p:attrName>
                                        </p:attrNameLst>
                                      </p:cBhvr>
                                      <p:to>
                                        <p:strVal val="visible"/>
                                      </p:to>
                                    </p:set>
                                    <p:animEffect transition="in" filter="fade">
                                      <p:cBhvr>
                                        <p:cTn id="43" dur="5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animBg="1" advAuto="0"/>
      <p:bldP spid="336" grpId="0" animBg="1" advAuto="0"/>
      <p:bldP spid="340" grpId="0" animBg="1" advAuto="0"/>
      <p:bldP spid="344" grpId="0" animBg="1" advAuto="0"/>
      <p:bldP spid="350" grpId="0" animBg="1" advAuto="0"/>
      <p:bldP spid="356" grpId="0" animBg="1" advAuto="0"/>
      <p:bldP spid="357" grpId="0" animBg="1" advAuto="0"/>
      <p:bldP spid="358" grpId="0" animBg="1" advAuto="0"/>
      <p:bldP spid="359"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7" name="Group 11"/>
          <p:cNvGrpSpPr/>
          <p:nvPr/>
        </p:nvGrpSpPr>
        <p:grpSpPr>
          <a:xfrm>
            <a:off x="1727923" y="9715272"/>
            <a:ext cx="20958736" cy="2623822"/>
            <a:chOff x="0" y="0"/>
            <a:chExt cx="20958734" cy="2623820"/>
          </a:xfrm>
        </p:grpSpPr>
        <p:sp>
          <p:nvSpPr>
            <p:cNvPr id="362" name="Rectangle: Rounded Corners 14"/>
            <p:cNvSpPr/>
            <p:nvPr/>
          </p:nvSpPr>
          <p:spPr>
            <a:xfrm rot="10800000">
              <a:off x="0" y="494733"/>
              <a:ext cx="20958735" cy="2129088"/>
            </a:xfrm>
            <a:prstGeom prst="roundRect">
              <a:avLst>
                <a:gd name="adj" fmla="val 11211"/>
              </a:avLst>
            </a:prstGeom>
            <a:noFill/>
            <a:ln w="25400" cap="flat">
              <a:solidFill>
                <a:schemeClr val="accent1"/>
              </a:solidFill>
              <a:prstDash val="solid"/>
              <a:miter lim="800000"/>
            </a:ln>
            <a:effectLst>
              <a:outerShdw blurRad="660400" dist="635000" dir="2700000" rotWithShape="0">
                <a:srgbClr val="435368">
                  <a:alpha val="7000"/>
                </a:srgbClr>
              </a:outerShdw>
            </a:effectLst>
          </p:spPr>
          <p:txBody>
            <a:bodyPr wrap="square" lIns="91439" tIns="91439" rIns="91439" bIns="91439" numCol="1" anchor="ctr">
              <a:noAutofit/>
            </a:bodyPr>
            <a:lstStyle/>
            <a:p>
              <a:pPr algn="ctr">
                <a:defRPr>
                  <a:solidFill>
                    <a:schemeClr val="accent1">
                      <a:hueOff val="-12600000"/>
                      <a:satOff val="-40000"/>
                      <a:lumOff val="3921"/>
                    </a:schemeClr>
                  </a:solidFill>
                  <a:latin typeface="Montserrat Regular"/>
                  <a:ea typeface="Montserrat Regular"/>
                  <a:cs typeface="Montserrat Regular"/>
                  <a:sym typeface="Montserrat Regular"/>
                </a:defRPr>
              </a:pPr>
              <a:endParaRPr/>
            </a:p>
          </p:txBody>
        </p:sp>
        <p:sp>
          <p:nvSpPr>
            <p:cNvPr id="363" name="TextBox 4"/>
            <p:cNvSpPr txBox="1"/>
            <p:nvPr/>
          </p:nvSpPr>
          <p:spPr>
            <a:xfrm>
              <a:off x="1138665" y="1012818"/>
              <a:ext cx="19089376" cy="127508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algn="ctr">
                <a:defRPr>
                  <a:solidFill>
                    <a:schemeClr val="accent1">
                      <a:hueOff val="-12600000"/>
                      <a:satOff val="-40000"/>
                      <a:lumOff val="3921"/>
                    </a:schemeClr>
                  </a:solidFill>
                  <a:latin typeface="Montserrat Regular"/>
                  <a:ea typeface="Montserrat Regular"/>
                  <a:cs typeface="Montserrat Regular"/>
                  <a:sym typeface="Montserrat Regular"/>
                </a:defRPr>
              </a:lvl1pPr>
            </a:lstStyle>
            <a:p>
              <a:r>
                <a:t>For example, an attempt to access an admin share would not be caught by malware because it looks like benign behavior. </a:t>
              </a:r>
            </a:p>
          </p:txBody>
        </p:sp>
        <p:grpSp>
          <p:nvGrpSpPr>
            <p:cNvPr id="366" name="Rounded Rectangle 8"/>
            <p:cNvGrpSpPr/>
            <p:nvPr/>
          </p:nvGrpSpPr>
          <p:grpSpPr>
            <a:xfrm>
              <a:off x="7985264" y="0"/>
              <a:ext cx="4869763" cy="747727"/>
              <a:chOff x="0" y="0"/>
              <a:chExt cx="4869762" cy="747726"/>
            </a:xfrm>
          </p:grpSpPr>
          <p:sp>
            <p:nvSpPr>
              <p:cNvPr id="364" name="Rounded Rectangle"/>
              <p:cNvSpPr/>
              <p:nvPr/>
            </p:nvSpPr>
            <p:spPr>
              <a:xfrm>
                <a:off x="0" y="0"/>
                <a:ext cx="4869763" cy="747727"/>
              </a:xfrm>
              <a:prstGeom prst="roundRect">
                <a:avLst>
                  <a:gd name="adj" fmla="val 16667"/>
                </a:avLst>
              </a:prstGeom>
              <a:solidFill>
                <a:schemeClr val="accent1"/>
              </a:solidFill>
              <a:ln w="12700" cap="flat">
                <a:noFill/>
                <a:miter lim="400000"/>
              </a:ln>
              <a:effectLst/>
            </p:spPr>
            <p:txBody>
              <a:bodyPr wrap="square" lIns="91439" tIns="91439" rIns="91439" bIns="91439" numCol="1" anchor="ctr">
                <a:noAutofit/>
              </a:bodyPr>
              <a:lstStyle/>
              <a:p>
                <a:pPr algn="ctr">
                  <a:defRPr>
                    <a:solidFill>
                      <a:schemeClr val="accent1">
                        <a:hueOff val="-12600000"/>
                        <a:satOff val="-40000"/>
                        <a:lumOff val="3921"/>
                      </a:schemeClr>
                    </a:solidFill>
                  </a:defRPr>
                </a:pPr>
                <a:endParaRPr/>
              </a:p>
            </p:txBody>
          </p:sp>
          <p:sp>
            <p:nvSpPr>
              <p:cNvPr id="365" name="BASIC EXAMPLE"/>
              <p:cNvSpPr txBox="1"/>
              <p:nvPr/>
            </p:nvSpPr>
            <p:spPr>
              <a:xfrm>
                <a:off x="127939" y="66523"/>
                <a:ext cx="4613884" cy="614680"/>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defRPr sz="2800" spc="360">
                    <a:latin typeface="Montserrat Bold"/>
                    <a:ea typeface="Montserrat Bold"/>
                    <a:cs typeface="Montserrat Bold"/>
                    <a:sym typeface="Montserrat Bold"/>
                  </a:defRPr>
                </a:lvl1pPr>
              </a:lstStyle>
              <a:p>
                <a:r>
                  <a:t>BASIC EXAMPLE</a:t>
                </a:r>
              </a:p>
            </p:txBody>
          </p:sp>
        </p:grpSp>
      </p:grpSp>
      <p:grpSp>
        <p:nvGrpSpPr>
          <p:cNvPr id="374" name="Group 2"/>
          <p:cNvGrpSpPr/>
          <p:nvPr/>
        </p:nvGrpSpPr>
        <p:grpSpPr>
          <a:xfrm>
            <a:off x="1710258" y="2694920"/>
            <a:ext cx="9901196" cy="6332212"/>
            <a:chOff x="0" y="0"/>
            <a:chExt cx="9901194" cy="6332211"/>
          </a:xfrm>
        </p:grpSpPr>
        <p:sp>
          <p:nvSpPr>
            <p:cNvPr id="368" name="Rectangle: Rounded Corners 30"/>
            <p:cNvSpPr/>
            <p:nvPr/>
          </p:nvSpPr>
          <p:spPr>
            <a:xfrm>
              <a:off x="0" y="0"/>
              <a:ext cx="9901196" cy="6332212"/>
            </a:xfrm>
            <a:prstGeom prst="roundRect">
              <a:avLst>
                <a:gd name="adj" fmla="val 7789"/>
              </a:avLst>
            </a:prstGeom>
            <a:solidFill>
              <a:schemeClr val="accent1"/>
            </a:solidFill>
            <a:ln w="12700" cap="flat">
              <a:noFill/>
              <a:miter lim="400000"/>
            </a:ln>
            <a:effectLst/>
          </p:spPr>
          <p:txBody>
            <a:bodyPr wrap="square" lIns="91439" tIns="91439" rIns="91439" bIns="91439" numCol="1" anchor="ctr">
              <a:noAutofit/>
            </a:bodyP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369" name="Text Placeholder 2"/>
            <p:cNvSpPr txBox="1"/>
            <p:nvPr/>
          </p:nvSpPr>
          <p:spPr>
            <a:xfrm>
              <a:off x="2077582" y="1179598"/>
              <a:ext cx="7505950" cy="428752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p>
              <a:pPr marL="457200" indent="-457200">
                <a:lnSpc>
                  <a:spcPct val="90000"/>
                </a:lnSpc>
                <a:spcBef>
                  <a:spcPts val="2000"/>
                </a:spcBef>
                <a:buClr>
                  <a:srgbClr val="131825"/>
                </a:buClr>
                <a:buSzPct val="100000"/>
                <a:buFont typeface="Helvetica"/>
                <a:buChar char="•"/>
                <a:defRPr sz="3200">
                  <a:solidFill>
                    <a:srgbClr val="131825"/>
                  </a:solidFill>
                  <a:latin typeface="Montserrat Regular"/>
                  <a:ea typeface="Montserrat Regular"/>
                  <a:cs typeface="Montserrat Regular"/>
                  <a:sym typeface="Montserrat Regular"/>
                </a:defRPr>
              </a:pPr>
              <a:r>
                <a:t>Key tactic 80's – early 2000s</a:t>
              </a:r>
              <a:endParaRPr sz="4000"/>
            </a:p>
            <a:p>
              <a:pPr marL="457200" indent="-457200">
                <a:lnSpc>
                  <a:spcPct val="90000"/>
                </a:lnSpc>
                <a:spcBef>
                  <a:spcPts val="2000"/>
                </a:spcBef>
                <a:buClr>
                  <a:srgbClr val="131825"/>
                </a:buClr>
                <a:buSzPct val="100000"/>
                <a:buFont typeface="Helvetica"/>
                <a:buChar char="•"/>
                <a:defRPr sz="3200">
                  <a:solidFill>
                    <a:srgbClr val="131825"/>
                  </a:solidFill>
                  <a:latin typeface="Montserrat Regular"/>
                  <a:ea typeface="Montserrat Regular"/>
                  <a:cs typeface="Montserrat Regular"/>
                  <a:sym typeface="Montserrat Regular"/>
                </a:defRPr>
              </a:pPr>
              <a:r>
                <a:t>Uses software to gain unauthorized access to devices</a:t>
              </a:r>
              <a:endParaRPr sz="4000"/>
            </a:p>
            <a:p>
              <a:pPr marL="457200" indent="-457200">
                <a:lnSpc>
                  <a:spcPct val="90000"/>
                </a:lnSpc>
                <a:spcBef>
                  <a:spcPts val="2000"/>
                </a:spcBef>
                <a:buClr>
                  <a:srgbClr val="131825"/>
                </a:buClr>
                <a:buSzPct val="100000"/>
                <a:buFont typeface="Helvetica"/>
                <a:buChar char="•"/>
                <a:defRPr sz="3200">
                  <a:solidFill>
                    <a:srgbClr val="131825"/>
                  </a:solidFill>
                  <a:latin typeface="Montserrat Regular"/>
                  <a:ea typeface="Montserrat Regular"/>
                  <a:cs typeface="Montserrat Regular"/>
                  <a:sym typeface="Montserrat Regular"/>
                </a:defRPr>
              </a:pPr>
              <a:r>
                <a:t>Caught by AV &amp; EDR solutions</a:t>
              </a:r>
            </a:p>
            <a:p>
              <a:pPr marL="457200" indent="-457200">
                <a:lnSpc>
                  <a:spcPct val="90000"/>
                </a:lnSpc>
                <a:spcBef>
                  <a:spcPts val="2000"/>
                </a:spcBef>
                <a:buClr>
                  <a:srgbClr val="131825"/>
                </a:buClr>
                <a:buSzPct val="100000"/>
                <a:buFont typeface="Helvetica"/>
                <a:buChar char="•"/>
                <a:defRPr sz="3200">
                  <a:solidFill>
                    <a:srgbClr val="131825"/>
                  </a:solidFill>
                  <a:latin typeface="Montserrat Regular"/>
                  <a:ea typeface="Montserrat Regular"/>
                  <a:cs typeface="Montserrat Regular"/>
                  <a:sym typeface="Montserrat Regular"/>
                </a:defRPr>
              </a:pPr>
              <a:r>
                <a:t>Easier to detect</a:t>
              </a:r>
              <a:endParaRPr sz="4000"/>
            </a:p>
            <a:p>
              <a:pPr marL="457200" indent="-457200">
                <a:lnSpc>
                  <a:spcPct val="90000"/>
                </a:lnSpc>
                <a:spcBef>
                  <a:spcPts val="2000"/>
                </a:spcBef>
                <a:buClr>
                  <a:srgbClr val="131825"/>
                </a:buClr>
                <a:buSzPct val="100000"/>
                <a:buFont typeface="Arial"/>
                <a:buChar char="•"/>
                <a:defRPr sz="3200">
                  <a:solidFill>
                    <a:srgbClr val="131825"/>
                  </a:solidFill>
                  <a:latin typeface="Montserrat Regular"/>
                  <a:ea typeface="Montserrat Regular"/>
                  <a:cs typeface="Montserrat Regular"/>
                  <a:sym typeface="Montserrat Regular"/>
                </a:defRPr>
              </a:pPr>
              <a:r>
                <a:t>Example: Virus, Worm, Trojan, spyware, etc. </a:t>
              </a:r>
            </a:p>
          </p:txBody>
        </p:sp>
        <p:grpSp>
          <p:nvGrpSpPr>
            <p:cNvPr id="372" name="Group 65"/>
            <p:cNvGrpSpPr/>
            <p:nvPr/>
          </p:nvGrpSpPr>
          <p:grpSpPr>
            <a:xfrm>
              <a:off x="339088" y="299943"/>
              <a:ext cx="1451611" cy="1451611"/>
              <a:chOff x="0" y="0"/>
              <a:chExt cx="1451609" cy="1451610"/>
            </a:xfrm>
          </p:grpSpPr>
          <p:sp>
            <p:nvSpPr>
              <p:cNvPr id="370" name="Rectangle: Rounded Corners 28"/>
              <p:cNvSpPr/>
              <p:nvPr/>
            </p:nvSpPr>
            <p:spPr>
              <a:xfrm>
                <a:off x="0" y="0"/>
                <a:ext cx="1451610" cy="1451611"/>
              </a:xfrm>
              <a:prstGeom prst="roundRect">
                <a:avLst>
                  <a:gd name="adj" fmla="val 7789"/>
                </a:avLst>
              </a:prstGeom>
              <a:solidFill>
                <a:srgbClr val="131825"/>
              </a:solidFill>
              <a:ln w="12700" cap="flat">
                <a:noFill/>
                <a:miter lim="400000"/>
              </a:ln>
              <a:effectLst/>
            </p:spPr>
            <p:txBody>
              <a:bodyPr wrap="square" lIns="91439" tIns="91439" rIns="91439" bIns="91439" numCol="1" anchor="ctr">
                <a:noAutofit/>
              </a:bodyP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pic>
            <p:nvPicPr>
              <p:cNvPr id="371" name="Graphic 67" descr="Graphic 67"/>
              <p:cNvPicPr>
                <a:picLocks noChangeAspect="1"/>
              </p:cNvPicPr>
              <p:nvPr/>
            </p:nvPicPr>
            <p:blipFill>
              <a:blip r:embed="rId3"/>
              <a:stretch>
                <a:fillRect/>
              </a:stretch>
            </p:blipFill>
            <p:spPr>
              <a:xfrm>
                <a:off x="324909" y="324910"/>
                <a:ext cx="801791" cy="801791"/>
              </a:xfrm>
              <a:prstGeom prst="rect">
                <a:avLst/>
              </a:prstGeom>
              <a:ln w="12700" cap="flat">
                <a:noFill/>
                <a:miter lim="400000"/>
              </a:ln>
              <a:effectLst/>
            </p:spPr>
          </p:pic>
        </p:grpSp>
        <p:sp>
          <p:nvSpPr>
            <p:cNvPr id="373" name="TextBox 5"/>
            <p:cNvSpPr txBox="1"/>
            <p:nvPr/>
          </p:nvSpPr>
          <p:spPr>
            <a:xfrm>
              <a:off x="2102279" y="335377"/>
              <a:ext cx="7470367" cy="74168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a:lnSpc>
                  <a:spcPct val="90000"/>
                </a:lnSpc>
                <a:defRPr spc="200">
                  <a:solidFill>
                    <a:srgbClr val="131825"/>
                  </a:solidFill>
                  <a:latin typeface="Montserrat Bold"/>
                  <a:ea typeface="Montserrat Bold"/>
                  <a:cs typeface="Montserrat Bold"/>
                  <a:sym typeface="Montserrat Bold"/>
                </a:defRPr>
              </a:lvl1pPr>
            </a:lstStyle>
            <a:p>
              <a:r>
                <a:t>MALWARE</a:t>
              </a:r>
            </a:p>
          </p:txBody>
        </p:sp>
      </p:grpSp>
      <p:grpSp>
        <p:nvGrpSpPr>
          <p:cNvPr id="381" name="Group 10"/>
          <p:cNvGrpSpPr/>
          <p:nvPr/>
        </p:nvGrpSpPr>
        <p:grpSpPr>
          <a:xfrm>
            <a:off x="12772548" y="2694920"/>
            <a:ext cx="9914111" cy="6332212"/>
            <a:chOff x="0" y="0"/>
            <a:chExt cx="9914110" cy="6332211"/>
          </a:xfrm>
        </p:grpSpPr>
        <p:sp>
          <p:nvSpPr>
            <p:cNvPr id="375" name="Rectangle: Rounded Corners 30"/>
            <p:cNvSpPr/>
            <p:nvPr/>
          </p:nvSpPr>
          <p:spPr>
            <a:xfrm>
              <a:off x="0" y="0"/>
              <a:ext cx="9914111" cy="6332212"/>
            </a:xfrm>
            <a:prstGeom prst="roundRect">
              <a:avLst>
                <a:gd name="adj" fmla="val 7789"/>
              </a:avLst>
            </a:prstGeom>
            <a:solidFill>
              <a:schemeClr val="accent1"/>
            </a:solidFill>
            <a:ln w="12700" cap="flat">
              <a:noFill/>
              <a:miter lim="400000"/>
            </a:ln>
            <a:effectLst/>
          </p:spPr>
          <p:txBody>
            <a:bodyPr wrap="square" lIns="91439" tIns="91439" rIns="91439" bIns="91439" numCol="1" anchor="ctr">
              <a:noAutofit/>
            </a:bodyP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376" name="Text Placeholder 2"/>
            <p:cNvSpPr txBox="1"/>
            <p:nvPr/>
          </p:nvSpPr>
          <p:spPr>
            <a:xfrm>
              <a:off x="2139359" y="1226425"/>
              <a:ext cx="6444624" cy="490220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p>
              <a:pPr marL="457200" indent="-457200">
                <a:lnSpc>
                  <a:spcPct val="90000"/>
                </a:lnSpc>
                <a:spcBef>
                  <a:spcPts val="2000"/>
                </a:spcBef>
                <a:buClr>
                  <a:srgbClr val="131825"/>
                </a:buClr>
                <a:buSzPct val="100000"/>
                <a:buFont typeface="Helvetica"/>
                <a:buChar char="•"/>
                <a:defRPr sz="3200">
                  <a:solidFill>
                    <a:srgbClr val="131825"/>
                  </a:solidFill>
                  <a:latin typeface="Montserrat Regular"/>
                  <a:ea typeface="Montserrat Regular"/>
                  <a:cs typeface="Montserrat Regular"/>
                  <a:sym typeface="Montserrat Regular"/>
                </a:defRPr>
              </a:pPr>
              <a:r>
                <a:t>Introduced mid-2000s and is evolving</a:t>
              </a:r>
              <a:endParaRPr sz="4000"/>
            </a:p>
            <a:p>
              <a:pPr marL="457200" indent="-457200">
                <a:lnSpc>
                  <a:spcPct val="90000"/>
                </a:lnSpc>
                <a:spcBef>
                  <a:spcPts val="2000"/>
                </a:spcBef>
                <a:buClr>
                  <a:srgbClr val="131825"/>
                </a:buClr>
                <a:buSzPct val="100000"/>
                <a:buFont typeface="Helvetica"/>
                <a:buChar char="•"/>
                <a:defRPr sz="3200">
                  <a:solidFill>
                    <a:srgbClr val="131825"/>
                  </a:solidFill>
                  <a:latin typeface="Montserrat Regular"/>
                  <a:ea typeface="Montserrat Regular"/>
                  <a:cs typeface="Montserrat Regular"/>
                  <a:sym typeface="Montserrat Regular"/>
                </a:defRPr>
              </a:pPr>
              <a:r>
                <a:t>Uses everyday, built-in device tools </a:t>
              </a:r>
              <a:endParaRPr sz="4000"/>
            </a:p>
            <a:p>
              <a:pPr marL="457200" indent="-457200">
                <a:lnSpc>
                  <a:spcPct val="90000"/>
                </a:lnSpc>
                <a:spcBef>
                  <a:spcPts val="2000"/>
                </a:spcBef>
                <a:buClr>
                  <a:srgbClr val="131825"/>
                </a:buClr>
                <a:buSzPct val="100000"/>
                <a:buFont typeface="Arial"/>
                <a:buChar char="•"/>
                <a:defRPr sz="3200">
                  <a:solidFill>
                    <a:srgbClr val="131825"/>
                  </a:solidFill>
                  <a:latin typeface="Montserrat Regular"/>
                  <a:ea typeface="Montserrat Regular"/>
                  <a:cs typeface="Montserrat Regular"/>
                  <a:sym typeface="Montserrat Regular"/>
                </a:defRPr>
              </a:pPr>
              <a:r>
                <a:t>Does not follow a standard attack sequence</a:t>
              </a:r>
              <a:endParaRPr sz="4000"/>
            </a:p>
            <a:p>
              <a:pPr marL="457200" indent="-457200">
                <a:lnSpc>
                  <a:spcPct val="90000"/>
                </a:lnSpc>
                <a:spcBef>
                  <a:spcPts val="2000"/>
                </a:spcBef>
                <a:buClr>
                  <a:srgbClr val="131825"/>
                </a:buClr>
                <a:buSzPct val="100000"/>
                <a:buFont typeface="Arial"/>
                <a:buChar char="•"/>
                <a:defRPr sz="3200">
                  <a:solidFill>
                    <a:srgbClr val="131825"/>
                  </a:solidFill>
                  <a:latin typeface="Montserrat Regular"/>
                  <a:ea typeface="Montserrat Regular"/>
                  <a:cs typeface="Montserrat Regular"/>
                  <a:sym typeface="Montserrat Regular"/>
                </a:defRPr>
              </a:pPr>
              <a:r>
                <a:t>Harder to detect due to sophisticated &amp; customizable techniques</a:t>
              </a:r>
            </a:p>
          </p:txBody>
        </p:sp>
        <p:sp>
          <p:nvSpPr>
            <p:cNvPr id="377" name="TextBox 49"/>
            <p:cNvSpPr txBox="1"/>
            <p:nvPr/>
          </p:nvSpPr>
          <p:spPr>
            <a:xfrm>
              <a:off x="2139361" y="382205"/>
              <a:ext cx="7470370" cy="74168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a:lnSpc>
                  <a:spcPct val="90000"/>
                </a:lnSpc>
                <a:defRPr spc="200">
                  <a:solidFill>
                    <a:srgbClr val="131825"/>
                  </a:solidFill>
                  <a:latin typeface="Montserrat Bold"/>
                  <a:ea typeface="Montserrat Bold"/>
                  <a:cs typeface="Montserrat Bold"/>
                  <a:sym typeface="Montserrat Bold"/>
                </a:defRPr>
              </a:lvl1pPr>
            </a:lstStyle>
            <a:p>
              <a:r>
                <a:t>TRADECRAFT</a:t>
              </a:r>
            </a:p>
          </p:txBody>
        </p:sp>
        <p:grpSp>
          <p:nvGrpSpPr>
            <p:cNvPr id="380" name="Group 1"/>
            <p:cNvGrpSpPr/>
            <p:nvPr/>
          </p:nvGrpSpPr>
          <p:grpSpPr>
            <a:xfrm>
              <a:off x="358792" y="332555"/>
              <a:ext cx="1451611" cy="1451611"/>
              <a:chOff x="0" y="0"/>
              <a:chExt cx="1451610" cy="1451610"/>
            </a:xfrm>
          </p:grpSpPr>
          <p:sp>
            <p:nvSpPr>
              <p:cNvPr id="378" name="Rectangle: Rounded Corners 28"/>
              <p:cNvSpPr/>
              <p:nvPr/>
            </p:nvSpPr>
            <p:spPr>
              <a:xfrm>
                <a:off x="0" y="0"/>
                <a:ext cx="1451611" cy="1451611"/>
              </a:xfrm>
              <a:prstGeom prst="roundRect">
                <a:avLst>
                  <a:gd name="adj" fmla="val 7789"/>
                </a:avLst>
              </a:prstGeom>
              <a:solidFill>
                <a:srgbClr val="131825"/>
              </a:solidFill>
              <a:ln w="12700" cap="flat">
                <a:noFill/>
                <a:miter lim="400000"/>
              </a:ln>
              <a:effectLst/>
            </p:spPr>
            <p:txBody>
              <a:bodyPr wrap="square" lIns="91439" tIns="91439" rIns="91439" bIns="91439" numCol="1" anchor="ctr">
                <a:noAutofit/>
              </a:bodyP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pic>
            <p:nvPicPr>
              <p:cNvPr id="379" name="Graphic 9" descr="Graphic 9"/>
              <p:cNvPicPr>
                <a:picLocks noChangeAspect="1"/>
              </p:cNvPicPr>
              <p:nvPr/>
            </p:nvPicPr>
            <p:blipFill>
              <a:blip r:embed="rId4"/>
              <a:stretch>
                <a:fillRect/>
              </a:stretch>
            </p:blipFill>
            <p:spPr>
              <a:xfrm>
                <a:off x="355396" y="285190"/>
                <a:ext cx="801791" cy="801791"/>
              </a:xfrm>
              <a:prstGeom prst="rect">
                <a:avLst/>
              </a:prstGeom>
              <a:ln w="12700" cap="flat">
                <a:noFill/>
                <a:miter lim="400000"/>
              </a:ln>
              <a:effectLst/>
            </p:spPr>
          </p:pic>
        </p:grpSp>
      </p:grpSp>
      <p:sp>
        <p:nvSpPr>
          <p:cNvPr id="382" name="Title 4"/>
          <p:cNvSpPr txBox="1"/>
          <p:nvPr/>
        </p:nvSpPr>
        <p:spPr>
          <a:xfrm>
            <a:off x="2043820" y="762000"/>
            <a:ext cx="20296360" cy="13639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lnSpc>
                <a:spcPct val="90000"/>
              </a:lnSpc>
              <a:defRPr sz="7600">
                <a:solidFill>
                  <a:schemeClr val="accent1">
                    <a:hueOff val="-12600000"/>
                    <a:satOff val="-40000"/>
                    <a:lumOff val="3921"/>
                  </a:schemeClr>
                </a:solidFill>
                <a:latin typeface="Montserrat Bold"/>
                <a:ea typeface="Montserrat Bold"/>
                <a:cs typeface="Montserrat Bold"/>
                <a:sym typeface="Montserrat Bold"/>
              </a:defRPr>
            </a:lvl1pPr>
          </a:lstStyle>
          <a:p>
            <a:r>
              <a:t>Moving from EDR to TRUE MDR</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8" name="Group 3"/>
          <p:cNvGrpSpPr/>
          <p:nvPr/>
        </p:nvGrpSpPr>
        <p:grpSpPr>
          <a:xfrm>
            <a:off x="3932049" y="3065914"/>
            <a:ext cx="7696201" cy="4524889"/>
            <a:chOff x="0" y="0"/>
            <a:chExt cx="7696200" cy="4524888"/>
          </a:xfrm>
        </p:grpSpPr>
        <p:grpSp>
          <p:nvGrpSpPr>
            <p:cNvPr id="388" name="Rectangle: Rounded Corners 125"/>
            <p:cNvGrpSpPr/>
            <p:nvPr/>
          </p:nvGrpSpPr>
          <p:grpSpPr>
            <a:xfrm>
              <a:off x="0" y="0"/>
              <a:ext cx="7696200" cy="4524889"/>
              <a:chOff x="0" y="0"/>
              <a:chExt cx="7696200" cy="4524888"/>
            </a:xfrm>
          </p:grpSpPr>
          <p:sp>
            <p:nvSpPr>
              <p:cNvPr id="386" name="Rounded Rectangle"/>
              <p:cNvSpPr/>
              <p:nvPr/>
            </p:nvSpPr>
            <p:spPr>
              <a:xfrm>
                <a:off x="0" y="0"/>
                <a:ext cx="7696200" cy="4524889"/>
              </a:xfrm>
              <a:prstGeom prst="roundRect">
                <a:avLst>
                  <a:gd name="adj" fmla="val 7789"/>
                </a:avLst>
              </a:prstGeom>
              <a:solidFill>
                <a:schemeClr val="accent1"/>
              </a:solidFill>
              <a:ln w="12700" cap="flat">
                <a:noFill/>
                <a:miter lim="400000"/>
              </a:ln>
              <a:effectLst/>
            </p:spPr>
            <p:txBody>
              <a:bodyPr wrap="square" lIns="91439" tIns="91439" rIns="91439" bIns="91439" numCol="1" anchor="t">
                <a:noAutofit/>
              </a:bodyPr>
              <a:lstStyle/>
              <a:p>
                <a:pPr algn="ctr">
                  <a:defRPr sz="2800">
                    <a:solidFill>
                      <a:srgbClr val="131825"/>
                    </a:solidFill>
                    <a:latin typeface="Montserrat Regular"/>
                    <a:ea typeface="Montserrat Regular"/>
                    <a:cs typeface="Montserrat Regular"/>
                    <a:sym typeface="Montserrat Regular"/>
                  </a:defRPr>
                </a:pPr>
                <a:endParaRPr/>
              </a:p>
            </p:txBody>
          </p:sp>
          <p:sp>
            <p:nvSpPr>
              <p:cNvPr id="387" name="DEFENSIVE SECURITY"/>
              <p:cNvSpPr txBox="1"/>
              <p:nvPr/>
            </p:nvSpPr>
            <p:spPr>
              <a:xfrm>
                <a:off x="194667" y="194667"/>
                <a:ext cx="7306866" cy="116078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algn="ctr">
                  <a:defRPr sz="3200" spc="300">
                    <a:solidFill>
                      <a:srgbClr val="131825"/>
                    </a:solidFill>
                    <a:latin typeface="Montserrat Bold"/>
                    <a:ea typeface="Montserrat Bold"/>
                    <a:cs typeface="Montserrat Bold"/>
                    <a:sym typeface="Montserrat Bold"/>
                  </a:defRPr>
                </a:lvl1pPr>
              </a:lstStyle>
              <a:p>
                <a:r>
                  <a:t>DEFENSIVE SECURITY</a:t>
                </a:r>
                <a:endParaRPr b="1">
                  <a:latin typeface="+mj-lt"/>
                  <a:ea typeface="+mj-ea"/>
                  <a:cs typeface="+mj-cs"/>
                  <a:sym typeface="Helvetica"/>
                </a:endParaRPr>
              </a:p>
            </p:txBody>
          </p:sp>
        </p:grpSp>
        <p:grpSp>
          <p:nvGrpSpPr>
            <p:cNvPr id="391" name="Rounded Rectangle 3"/>
            <p:cNvGrpSpPr/>
            <p:nvPr/>
          </p:nvGrpSpPr>
          <p:grpSpPr>
            <a:xfrm>
              <a:off x="271366" y="3275352"/>
              <a:ext cx="7156878" cy="797119"/>
              <a:chOff x="0" y="0"/>
              <a:chExt cx="7156877" cy="797118"/>
            </a:xfrm>
          </p:grpSpPr>
          <p:sp>
            <p:nvSpPr>
              <p:cNvPr id="389" name="Rounded Rectangle"/>
              <p:cNvSpPr/>
              <p:nvPr/>
            </p:nvSpPr>
            <p:spPr>
              <a:xfrm>
                <a:off x="0" y="0"/>
                <a:ext cx="7156878" cy="797119"/>
              </a:xfrm>
              <a:prstGeom prst="roundRect">
                <a:avLst>
                  <a:gd name="adj" fmla="val 21489"/>
                </a:avLst>
              </a:prstGeom>
              <a:solidFill>
                <a:srgbClr val="131825"/>
              </a:solidFill>
              <a:ln w="12700" cap="flat">
                <a:noFill/>
                <a:miter lim="400000"/>
              </a:ln>
              <a:effectLst/>
            </p:spPr>
            <p:txBody>
              <a:bodyPr wrap="square" lIns="91439" tIns="91439" rIns="91439" bIns="91439" numCol="1" anchor="ctr">
                <a:noAutofit/>
              </a:bodyPr>
              <a:lstStyle/>
              <a:p>
                <a:pPr algn="ctr">
                  <a:defRPr sz="2400">
                    <a:solidFill>
                      <a:schemeClr val="accent1">
                        <a:hueOff val="-12600000"/>
                        <a:satOff val="-40000"/>
                        <a:lumOff val="3921"/>
                      </a:schemeClr>
                    </a:solidFill>
                    <a:latin typeface="Montserrat Regular"/>
                    <a:ea typeface="Montserrat Regular"/>
                    <a:cs typeface="Montserrat Regular"/>
                    <a:sym typeface="Montserrat Regular"/>
                  </a:defRPr>
                </a:pPr>
                <a:endParaRPr/>
              </a:p>
            </p:txBody>
          </p:sp>
          <p:sp>
            <p:nvSpPr>
              <p:cNvPr id="390" name="Built-In Email Alerting"/>
              <p:cNvSpPr txBox="1"/>
              <p:nvPr/>
            </p:nvSpPr>
            <p:spPr>
              <a:xfrm>
                <a:off x="141609" y="122969"/>
                <a:ext cx="6873660" cy="55118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defRPr sz="2400">
                    <a:solidFill>
                      <a:schemeClr val="accent1">
                        <a:hueOff val="-12600000"/>
                        <a:satOff val="-40000"/>
                        <a:lumOff val="3921"/>
                      </a:schemeClr>
                    </a:solidFill>
                    <a:latin typeface="Montserrat Bold"/>
                    <a:ea typeface="Montserrat Bold"/>
                    <a:cs typeface="Montserrat Bold"/>
                    <a:sym typeface="Montserrat Bold"/>
                  </a:defRPr>
                </a:lvl1pPr>
              </a:lstStyle>
              <a:p>
                <a:r>
                  <a:t>Built-In Email Alerting</a:t>
                </a:r>
              </a:p>
            </p:txBody>
          </p:sp>
        </p:grpSp>
        <p:grpSp>
          <p:nvGrpSpPr>
            <p:cNvPr id="394" name="Rounded Rectangle 6"/>
            <p:cNvGrpSpPr/>
            <p:nvPr/>
          </p:nvGrpSpPr>
          <p:grpSpPr>
            <a:xfrm>
              <a:off x="271366" y="2226910"/>
              <a:ext cx="7156878" cy="797119"/>
              <a:chOff x="0" y="0"/>
              <a:chExt cx="7156877" cy="797118"/>
            </a:xfrm>
          </p:grpSpPr>
          <p:sp>
            <p:nvSpPr>
              <p:cNvPr id="392" name="Rounded Rectangle"/>
              <p:cNvSpPr/>
              <p:nvPr/>
            </p:nvSpPr>
            <p:spPr>
              <a:xfrm>
                <a:off x="0" y="0"/>
                <a:ext cx="7156878" cy="797119"/>
              </a:xfrm>
              <a:prstGeom prst="roundRect">
                <a:avLst>
                  <a:gd name="adj" fmla="val 21489"/>
                </a:avLst>
              </a:prstGeom>
              <a:solidFill>
                <a:srgbClr val="131825"/>
              </a:solidFill>
              <a:ln w="12700" cap="flat">
                <a:noFill/>
                <a:miter lim="400000"/>
              </a:ln>
              <a:effectLst/>
            </p:spPr>
            <p:txBody>
              <a:bodyPr wrap="square" lIns="91439" tIns="91439" rIns="91439" bIns="91439" numCol="1" anchor="ctr">
                <a:noAutofit/>
              </a:bodyPr>
              <a:lstStyle/>
              <a:p>
                <a:pPr algn="ctr">
                  <a:defRPr sz="3200">
                    <a:solidFill>
                      <a:schemeClr val="accent1">
                        <a:hueOff val="-12600000"/>
                        <a:satOff val="-40000"/>
                        <a:lumOff val="3921"/>
                      </a:schemeClr>
                    </a:solidFill>
                  </a:defRPr>
                </a:pPr>
                <a:endParaRPr/>
              </a:p>
            </p:txBody>
          </p:sp>
          <p:sp>
            <p:nvSpPr>
              <p:cNvPr id="393" name="Email Filtering"/>
              <p:cNvSpPr txBox="1"/>
              <p:nvPr/>
            </p:nvSpPr>
            <p:spPr>
              <a:xfrm>
                <a:off x="141609" y="122969"/>
                <a:ext cx="6873660" cy="55118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defRPr sz="2400">
                    <a:solidFill>
                      <a:schemeClr val="accent1">
                        <a:hueOff val="-12600000"/>
                        <a:satOff val="-40000"/>
                        <a:lumOff val="3921"/>
                      </a:schemeClr>
                    </a:solidFill>
                    <a:latin typeface="Montserrat Bold"/>
                    <a:ea typeface="Montserrat Bold"/>
                    <a:cs typeface="Montserrat Bold"/>
                    <a:sym typeface="Montserrat Bold"/>
                  </a:defRPr>
                </a:lvl1pPr>
              </a:lstStyle>
              <a:p>
                <a:r>
                  <a:t>Email Filtering</a:t>
                </a:r>
              </a:p>
            </p:txBody>
          </p:sp>
        </p:grpSp>
        <p:grpSp>
          <p:nvGrpSpPr>
            <p:cNvPr id="397" name="Rounded Rectangle 6"/>
            <p:cNvGrpSpPr/>
            <p:nvPr/>
          </p:nvGrpSpPr>
          <p:grpSpPr>
            <a:xfrm>
              <a:off x="271366" y="1162596"/>
              <a:ext cx="7156878" cy="797119"/>
              <a:chOff x="0" y="0"/>
              <a:chExt cx="7156877" cy="797118"/>
            </a:xfrm>
          </p:grpSpPr>
          <p:sp>
            <p:nvSpPr>
              <p:cNvPr id="395" name="Rounded Rectangle"/>
              <p:cNvSpPr/>
              <p:nvPr/>
            </p:nvSpPr>
            <p:spPr>
              <a:xfrm>
                <a:off x="0" y="0"/>
                <a:ext cx="7156878" cy="797119"/>
              </a:xfrm>
              <a:prstGeom prst="roundRect">
                <a:avLst>
                  <a:gd name="adj" fmla="val 21489"/>
                </a:avLst>
              </a:prstGeom>
              <a:solidFill>
                <a:srgbClr val="131825"/>
              </a:solidFill>
              <a:ln w="12700" cap="flat">
                <a:noFill/>
                <a:miter lim="400000"/>
              </a:ln>
              <a:effectLst/>
            </p:spPr>
            <p:txBody>
              <a:bodyPr wrap="square" lIns="91439" tIns="91439" rIns="91439" bIns="91439" numCol="1" anchor="ctr">
                <a:noAutofit/>
              </a:bodyPr>
              <a:lstStyle/>
              <a:p>
                <a:pPr algn="ctr">
                  <a:defRPr>
                    <a:solidFill>
                      <a:schemeClr val="accent1">
                        <a:hueOff val="-12600000"/>
                        <a:satOff val="-40000"/>
                        <a:lumOff val="3921"/>
                      </a:schemeClr>
                    </a:solidFill>
                  </a:defRPr>
                </a:pPr>
                <a:endParaRPr/>
              </a:p>
            </p:txBody>
          </p:sp>
          <p:sp>
            <p:nvSpPr>
              <p:cNvPr id="396" name="Endpoint Protection"/>
              <p:cNvSpPr txBox="1"/>
              <p:nvPr/>
            </p:nvSpPr>
            <p:spPr>
              <a:xfrm>
                <a:off x="141609" y="122969"/>
                <a:ext cx="6873660" cy="55118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defRPr sz="2400">
                    <a:solidFill>
                      <a:schemeClr val="accent1">
                        <a:hueOff val="-12600000"/>
                        <a:satOff val="-40000"/>
                        <a:lumOff val="3921"/>
                      </a:schemeClr>
                    </a:solidFill>
                    <a:latin typeface="Montserrat Bold"/>
                    <a:ea typeface="Montserrat Bold"/>
                    <a:cs typeface="Montserrat Bold"/>
                    <a:sym typeface="Montserrat Bold"/>
                  </a:defRPr>
                </a:lvl1pPr>
              </a:lstStyle>
              <a:p>
                <a:r>
                  <a:t>Endpoint Protection</a:t>
                </a:r>
              </a:p>
            </p:txBody>
          </p:sp>
        </p:grpSp>
      </p:grpSp>
      <p:grpSp>
        <p:nvGrpSpPr>
          <p:cNvPr id="424" name="Group 4"/>
          <p:cNvGrpSpPr/>
          <p:nvPr/>
        </p:nvGrpSpPr>
        <p:grpSpPr>
          <a:xfrm>
            <a:off x="12727045" y="2832090"/>
            <a:ext cx="8208804" cy="8975459"/>
            <a:chOff x="0" y="0"/>
            <a:chExt cx="8208802" cy="8975458"/>
          </a:xfrm>
        </p:grpSpPr>
        <p:grpSp>
          <p:nvGrpSpPr>
            <p:cNvPr id="401" name="Rectangle: Rounded Corners 30"/>
            <p:cNvGrpSpPr/>
            <p:nvPr/>
          </p:nvGrpSpPr>
          <p:grpSpPr>
            <a:xfrm>
              <a:off x="654935" y="6678268"/>
              <a:ext cx="6861042" cy="778957"/>
              <a:chOff x="0" y="0"/>
              <a:chExt cx="6861040" cy="778955"/>
            </a:xfrm>
          </p:grpSpPr>
          <p:sp>
            <p:nvSpPr>
              <p:cNvPr id="399" name="Rounded Rectangle"/>
              <p:cNvSpPr/>
              <p:nvPr/>
            </p:nvSpPr>
            <p:spPr>
              <a:xfrm>
                <a:off x="0" y="0"/>
                <a:ext cx="6861041" cy="778956"/>
              </a:xfrm>
              <a:prstGeom prst="roundRect">
                <a:avLst>
                  <a:gd name="adj" fmla="val 7789"/>
                </a:avLst>
              </a:prstGeom>
              <a:solidFill>
                <a:schemeClr val="accent1">
                  <a:alpha val="5000"/>
                </a:schemeClr>
              </a:solidFill>
              <a:ln w="25400" cap="flat">
                <a:solidFill>
                  <a:schemeClr val="accent1"/>
                </a:solidFill>
                <a:prstDash val="solid"/>
                <a:miter lim="800000"/>
              </a:ln>
              <a:effectLst/>
            </p:spPr>
            <p:txBody>
              <a:bodyPr wrap="square" lIns="91439" tIns="91439" rIns="91439" bIns="91439" numCol="1" anchor="ctr">
                <a:noAutofit/>
              </a:bodyPr>
              <a:lstStyle/>
              <a:p>
                <a:pPr algn="ctr">
                  <a:defRPr>
                    <a:solidFill>
                      <a:schemeClr val="accent1">
                        <a:hueOff val="-12600000"/>
                        <a:satOff val="-40000"/>
                        <a:lumOff val="3921"/>
                      </a:schemeClr>
                    </a:solidFill>
                  </a:defRPr>
                </a:pPr>
                <a:endParaRPr/>
              </a:p>
            </p:txBody>
          </p:sp>
          <p:sp>
            <p:nvSpPr>
              <p:cNvPr id="400" name="Malicious Application Blocking"/>
              <p:cNvSpPr txBox="1"/>
              <p:nvPr/>
            </p:nvSpPr>
            <p:spPr>
              <a:xfrm>
                <a:off x="121909" y="94837"/>
                <a:ext cx="6617222" cy="58928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defRPr sz="2600">
                    <a:solidFill>
                      <a:schemeClr val="accent1">
                        <a:hueOff val="-12600000"/>
                        <a:satOff val="-40000"/>
                        <a:lumOff val="3921"/>
                      </a:schemeClr>
                    </a:solidFill>
                    <a:latin typeface="Montserrat Bold"/>
                    <a:ea typeface="Montserrat Bold"/>
                    <a:cs typeface="Montserrat Bold"/>
                    <a:sym typeface="Montserrat Bold"/>
                  </a:defRPr>
                </a:lvl1pPr>
              </a:lstStyle>
              <a:p>
                <a:r>
                  <a:t>Malicious Application Blocking</a:t>
                </a:r>
              </a:p>
            </p:txBody>
          </p:sp>
        </p:grpSp>
        <p:grpSp>
          <p:nvGrpSpPr>
            <p:cNvPr id="404" name="Rectangle: Rounded Corners 30"/>
            <p:cNvGrpSpPr/>
            <p:nvPr/>
          </p:nvGrpSpPr>
          <p:grpSpPr>
            <a:xfrm>
              <a:off x="604523" y="1366572"/>
              <a:ext cx="6911452" cy="778955"/>
              <a:chOff x="0" y="0"/>
              <a:chExt cx="6911450" cy="778954"/>
            </a:xfrm>
          </p:grpSpPr>
          <p:sp>
            <p:nvSpPr>
              <p:cNvPr id="402" name="Rounded Rectangle"/>
              <p:cNvSpPr/>
              <p:nvPr/>
            </p:nvSpPr>
            <p:spPr>
              <a:xfrm>
                <a:off x="0" y="0"/>
                <a:ext cx="6911451" cy="778955"/>
              </a:xfrm>
              <a:prstGeom prst="roundRect">
                <a:avLst>
                  <a:gd name="adj" fmla="val 7789"/>
                </a:avLst>
              </a:prstGeom>
              <a:solidFill>
                <a:schemeClr val="accent1">
                  <a:alpha val="5000"/>
                </a:schemeClr>
              </a:solidFill>
              <a:ln w="25400" cap="flat">
                <a:solidFill>
                  <a:schemeClr val="accent1"/>
                </a:solidFill>
                <a:prstDash val="solid"/>
                <a:miter lim="800000"/>
              </a:ln>
              <a:effectLst/>
            </p:spPr>
            <p:txBody>
              <a:bodyPr wrap="square" lIns="91439" tIns="91439" rIns="91439" bIns="91439" numCol="1" anchor="ctr">
                <a:noAutofit/>
              </a:bodyPr>
              <a:lstStyle/>
              <a:p>
                <a:pPr algn="ctr">
                  <a:defRPr>
                    <a:solidFill>
                      <a:schemeClr val="accent1">
                        <a:hueOff val="-12600000"/>
                        <a:satOff val="-40000"/>
                        <a:lumOff val="3921"/>
                      </a:schemeClr>
                    </a:solidFill>
                  </a:defRPr>
                </a:pPr>
                <a:endParaRPr/>
              </a:p>
            </p:txBody>
          </p:sp>
          <p:sp>
            <p:nvSpPr>
              <p:cNvPr id="403" name="24/7 Human-led MDR"/>
              <p:cNvSpPr txBox="1"/>
              <p:nvPr/>
            </p:nvSpPr>
            <p:spPr>
              <a:xfrm>
                <a:off x="121910" y="94836"/>
                <a:ext cx="6667630" cy="58928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defRPr sz="2600">
                    <a:solidFill>
                      <a:schemeClr val="accent1">
                        <a:hueOff val="-12600000"/>
                        <a:satOff val="-40000"/>
                        <a:lumOff val="3921"/>
                      </a:schemeClr>
                    </a:solidFill>
                    <a:latin typeface="Montserrat Bold"/>
                    <a:ea typeface="Montserrat Bold"/>
                    <a:cs typeface="Montserrat Bold"/>
                    <a:sym typeface="Montserrat Bold"/>
                  </a:defRPr>
                </a:lvl1pPr>
              </a:lstStyle>
              <a:p>
                <a:r>
                  <a:t>24/7 Human-led MDR</a:t>
                </a:r>
              </a:p>
            </p:txBody>
          </p:sp>
        </p:grpSp>
        <p:sp>
          <p:nvSpPr>
            <p:cNvPr id="405" name="Rectangle: Rounded Corners 14"/>
            <p:cNvSpPr/>
            <p:nvPr/>
          </p:nvSpPr>
          <p:spPr>
            <a:xfrm rot="10800000">
              <a:off x="0" y="313926"/>
              <a:ext cx="8208803" cy="8661533"/>
            </a:xfrm>
            <a:prstGeom prst="roundRect">
              <a:avLst>
                <a:gd name="adj" fmla="val 3848"/>
              </a:avLst>
            </a:prstGeom>
            <a:noFill/>
            <a:ln w="25400" cap="flat">
              <a:solidFill>
                <a:schemeClr val="accent1"/>
              </a:solidFill>
              <a:prstDash val="solid"/>
              <a:miter lim="800000"/>
            </a:ln>
            <a:effectLst>
              <a:outerShdw blurRad="660400" dist="635000" dir="2700000" rotWithShape="0">
                <a:srgbClr val="435368">
                  <a:alpha val="7000"/>
                </a:srgbClr>
              </a:outerShdw>
            </a:effectLst>
          </p:spPr>
          <p:txBody>
            <a:bodyPr wrap="square" lIns="91439" tIns="91439" rIns="91439" bIns="91439" numCol="1" anchor="ctr">
              <a:noAutofit/>
            </a:bodyPr>
            <a:lstStyle/>
            <a:p>
              <a:pPr algn="ctr">
                <a:defRPr>
                  <a:solidFill>
                    <a:schemeClr val="accent1">
                      <a:hueOff val="-12600000"/>
                      <a:satOff val="-40000"/>
                      <a:lumOff val="3921"/>
                    </a:schemeClr>
                  </a:solidFill>
                  <a:latin typeface="Montserrat Regular"/>
                  <a:ea typeface="Montserrat Regular"/>
                  <a:cs typeface="Montserrat Regular"/>
                  <a:sym typeface="Montserrat Regular"/>
                </a:defRPr>
              </a:pPr>
              <a:endParaRPr/>
            </a:p>
          </p:txBody>
        </p:sp>
        <p:grpSp>
          <p:nvGrpSpPr>
            <p:cNvPr id="408" name="Rounded Rectangle 9"/>
            <p:cNvGrpSpPr/>
            <p:nvPr/>
          </p:nvGrpSpPr>
          <p:grpSpPr>
            <a:xfrm>
              <a:off x="562948" y="0"/>
              <a:ext cx="6953027" cy="998571"/>
              <a:chOff x="0" y="0"/>
              <a:chExt cx="6953025" cy="998570"/>
            </a:xfrm>
          </p:grpSpPr>
          <p:sp>
            <p:nvSpPr>
              <p:cNvPr id="406" name="Rounded Rectangle"/>
              <p:cNvSpPr/>
              <p:nvPr/>
            </p:nvSpPr>
            <p:spPr>
              <a:xfrm>
                <a:off x="0" y="0"/>
                <a:ext cx="6953026" cy="998571"/>
              </a:xfrm>
              <a:prstGeom prst="roundRect">
                <a:avLst>
                  <a:gd name="adj" fmla="val 16667"/>
                </a:avLst>
              </a:prstGeom>
              <a:solidFill>
                <a:schemeClr val="accent1"/>
              </a:solidFill>
              <a:ln w="12700" cap="flat">
                <a:noFill/>
                <a:miter lim="400000"/>
              </a:ln>
              <a:effectLst/>
            </p:spPr>
            <p:txBody>
              <a:bodyPr wrap="square" lIns="91439" tIns="91439" rIns="91439" bIns="91439" numCol="1" anchor="ctr">
                <a:noAutofit/>
              </a:bodyPr>
              <a:lstStyle/>
              <a:p>
                <a:pPr algn="ctr">
                  <a:defRPr>
                    <a:solidFill>
                      <a:schemeClr val="accent1">
                        <a:hueOff val="-12600000"/>
                        <a:satOff val="-40000"/>
                        <a:lumOff val="3921"/>
                      </a:schemeClr>
                    </a:solidFill>
                  </a:defRPr>
                </a:pPr>
                <a:endParaRPr/>
              </a:p>
            </p:txBody>
          </p:sp>
          <p:sp>
            <p:nvSpPr>
              <p:cNvPr id="407" name="OFFENSIVE SECURITY"/>
              <p:cNvSpPr txBox="1"/>
              <p:nvPr/>
            </p:nvSpPr>
            <p:spPr>
              <a:xfrm>
                <a:off x="140185" y="160195"/>
                <a:ext cx="6672656" cy="67818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defRPr sz="3200" spc="360">
                    <a:latin typeface="Montserrat Bold"/>
                    <a:ea typeface="Montserrat Bold"/>
                    <a:cs typeface="Montserrat Bold"/>
                    <a:sym typeface="Montserrat Bold"/>
                  </a:defRPr>
                </a:lvl1pPr>
              </a:lstStyle>
              <a:p>
                <a:r>
                  <a:t>OFFENSIVE SECURITY</a:t>
                </a:r>
              </a:p>
            </p:txBody>
          </p:sp>
        </p:grpSp>
        <p:grpSp>
          <p:nvGrpSpPr>
            <p:cNvPr id="411" name="Rectangle: Rounded Corners 30"/>
            <p:cNvGrpSpPr/>
            <p:nvPr/>
          </p:nvGrpSpPr>
          <p:grpSpPr>
            <a:xfrm>
              <a:off x="655685" y="7743572"/>
              <a:ext cx="6871322" cy="767483"/>
              <a:chOff x="0" y="0"/>
              <a:chExt cx="6871320" cy="767482"/>
            </a:xfrm>
          </p:grpSpPr>
          <p:sp>
            <p:nvSpPr>
              <p:cNvPr id="409" name="Rounded Rectangle"/>
              <p:cNvSpPr/>
              <p:nvPr/>
            </p:nvSpPr>
            <p:spPr>
              <a:xfrm>
                <a:off x="0" y="0"/>
                <a:ext cx="6871321" cy="767483"/>
              </a:xfrm>
              <a:prstGeom prst="roundRect">
                <a:avLst>
                  <a:gd name="adj" fmla="val 7789"/>
                </a:avLst>
              </a:prstGeom>
              <a:solidFill>
                <a:schemeClr val="accent1">
                  <a:alpha val="5000"/>
                </a:schemeClr>
              </a:solidFill>
              <a:ln w="25400" cap="flat">
                <a:solidFill>
                  <a:schemeClr val="accent1"/>
                </a:solidFill>
                <a:prstDash val="solid"/>
                <a:miter lim="800000"/>
              </a:ln>
              <a:effectLst/>
            </p:spPr>
            <p:txBody>
              <a:bodyPr wrap="square" lIns="91439" tIns="91439" rIns="91439" bIns="91439" numCol="1" anchor="ctr">
                <a:noAutofit/>
              </a:bodyPr>
              <a:lstStyle/>
              <a:p>
                <a:pPr algn="ctr">
                  <a:defRPr>
                    <a:solidFill>
                      <a:schemeClr val="accent1">
                        <a:hueOff val="-12600000"/>
                        <a:satOff val="-40000"/>
                        <a:lumOff val="3921"/>
                      </a:schemeClr>
                    </a:solidFill>
                  </a:defRPr>
                </a:pPr>
                <a:endParaRPr/>
              </a:p>
            </p:txBody>
          </p:sp>
          <p:sp>
            <p:nvSpPr>
              <p:cNvPr id="410" name="Vulnerability Awareness"/>
              <p:cNvSpPr txBox="1"/>
              <p:nvPr/>
            </p:nvSpPr>
            <p:spPr>
              <a:xfrm>
                <a:off x="121647" y="89101"/>
                <a:ext cx="6628026" cy="58928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defRPr sz="2600">
                    <a:solidFill>
                      <a:schemeClr val="accent1">
                        <a:hueOff val="-12600000"/>
                        <a:satOff val="-40000"/>
                        <a:lumOff val="3921"/>
                      </a:schemeClr>
                    </a:solidFill>
                    <a:latin typeface="Montserrat Bold"/>
                    <a:ea typeface="Montserrat Bold"/>
                    <a:cs typeface="Montserrat Bold"/>
                    <a:sym typeface="Montserrat Bold"/>
                  </a:defRPr>
                </a:lvl1pPr>
              </a:lstStyle>
              <a:p>
                <a:r>
                  <a:t>Vulnerability Awareness</a:t>
                </a:r>
              </a:p>
            </p:txBody>
          </p:sp>
        </p:grpSp>
        <p:grpSp>
          <p:nvGrpSpPr>
            <p:cNvPr id="414" name="Rectangle: Rounded Corners 30"/>
            <p:cNvGrpSpPr/>
            <p:nvPr/>
          </p:nvGrpSpPr>
          <p:grpSpPr>
            <a:xfrm>
              <a:off x="4112688" y="4587266"/>
              <a:ext cx="3403289" cy="1740259"/>
              <a:chOff x="0" y="0"/>
              <a:chExt cx="3403288" cy="1740258"/>
            </a:xfrm>
          </p:grpSpPr>
          <p:sp>
            <p:nvSpPr>
              <p:cNvPr id="412" name="Rounded Rectangle"/>
              <p:cNvSpPr/>
              <p:nvPr/>
            </p:nvSpPr>
            <p:spPr>
              <a:xfrm>
                <a:off x="0" y="0"/>
                <a:ext cx="3403289" cy="1740259"/>
              </a:xfrm>
              <a:prstGeom prst="roundRect">
                <a:avLst>
                  <a:gd name="adj" fmla="val 7789"/>
                </a:avLst>
              </a:prstGeom>
              <a:solidFill>
                <a:schemeClr val="accent1">
                  <a:alpha val="5000"/>
                </a:schemeClr>
              </a:solidFill>
              <a:ln w="25400" cap="flat">
                <a:solidFill>
                  <a:schemeClr val="accent1"/>
                </a:solidFill>
                <a:prstDash val="solid"/>
                <a:miter lim="800000"/>
              </a:ln>
              <a:effectLst/>
            </p:spPr>
            <p:txBody>
              <a:bodyPr wrap="square" lIns="91439" tIns="91439" rIns="91439" bIns="91439" numCol="1" anchor="ctr">
                <a:noAutofit/>
              </a:bodyPr>
              <a:lstStyle/>
              <a:p>
                <a:pPr algn="ctr">
                  <a:defRPr>
                    <a:solidFill>
                      <a:schemeClr val="accent1">
                        <a:hueOff val="-12600000"/>
                        <a:satOff val="-40000"/>
                        <a:lumOff val="3921"/>
                      </a:schemeClr>
                    </a:solidFill>
                  </a:defRPr>
                </a:pPr>
                <a:endParaRPr/>
              </a:p>
            </p:txBody>
          </p:sp>
          <p:sp>
            <p:nvSpPr>
              <p:cNvPr id="413" name="Malware Protection"/>
              <p:cNvSpPr txBox="1"/>
              <p:nvPr/>
            </p:nvSpPr>
            <p:spPr>
              <a:xfrm>
                <a:off x="143839" y="372289"/>
                <a:ext cx="3115610" cy="99568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defRPr sz="2600">
                    <a:solidFill>
                      <a:schemeClr val="accent1">
                        <a:hueOff val="-12600000"/>
                        <a:satOff val="-40000"/>
                        <a:lumOff val="3921"/>
                      </a:schemeClr>
                    </a:solidFill>
                    <a:latin typeface="Montserrat Bold"/>
                    <a:ea typeface="Montserrat Bold"/>
                    <a:cs typeface="Montserrat Bold"/>
                    <a:sym typeface="Montserrat Bold"/>
                  </a:defRPr>
                </a:lvl1pPr>
              </a:lstStyle>
              <a:p>
                <a:r>
                  <a:t>Malware Protection</a:t>
                </a:r>
              </a:p>
            </p:txBody>
          </p:sp>
        </p:grpSp>
        <p:grpSp>
          <p:nvGrpSpPr>
            <p:cNvPr id="417" name="Rectangle: Rounded Corners 30"/>
            <p:cNvGrpSpPr/>
            <p:nvPr/>
          </p:nvGrpSpPr>
          <p:grpSpPr>
            <a:xfrm>
              <a:off x="645963" y="4587266"/>
              <a:ext cx="3240354" cy="1740261"/>
              <a:chOff x="0" y="0"/>
              <a:chExt cx="3240352" cy="1740260"/>
            </a:xfrm>
          </p:grpSpPr>
          <p:sp>
            <p:nvSpPr>
              <p:cNvPr id="415" name="Rounded Rectangle"/>
              <p:cNvSpPr/>
              <p:nvPr/>
            </p:nvSpPr>
            <p:spPr>
              <a:xfrm>
                <a:off x="0" y="0"/>
                <a:ext cx="3240353" cy="1740261"/>
              </a:xfrm>
              <a:prstGeom prst="roundRect">
                <a:avLst>
                  <a:gd name="adj" fmla="val 7789"/>
                </a:avLst>
              </a:prstGeom>
              <a:solidFill>
                <a:schemeClr val="accent1">
                  <a:alpha val="5000"/>
                </a:schemeClr>
              </a:solidFill>
              <a:ln w="25400" cap="flat">
                <a:solidFill>
                  <a:schemeClr val="accent1"/>
                </a:solidFill>
                <a:prstDash val="solid"/>
                <a:miter lim="800000"/>
              </a:ln>
              <a:effectLst/>
            </p:spPr>
            <p:txBody>
              <a:bodyPr wrap="square" lIns="91439" tIns="91439" rIns="91439" bIns="91439" numCol="1" anchor="ctr">
                <a:noAutofit/>
              </a:bodyPr>
              <a:lstStyle/>
              <a:p>
                <a:pPr algn="ctr">
                  <a:defRPr sz="2600">
                    <a:solidFill>
                      <a:schemeClr val="accent1">
                        <a:hueOff val="-12600000"/>
                        <a:satOff val="-40000"/>
                        <a:lumOff val="3921"/>
                      </a:schemeClr>
                    </a:solidFill>
                    <a:latin typeface="Montserrat Bold"/>
                    <a:ea typeface="Montserrat Bold"/>
                    <a:cs typeface="Montserrat Bold"/>
                    <a:sym typeface="Montserrat Bold"/>
                  </a:defRPr>
                </a:pPr>
                <a:endParaRPr/>
              </a:p>
            </p:txBody>
          </p:sp>
          <p:sp>
            <p:nvSpPr>
              <p:cNvPr id="416" name="Real-Time Ransomware Response"/>
              <p:cNvSpPr txBox="1"/>
              <p:nvPr/>
            </p:nvSpPr>
            <p:spPr>
              <a:xfrm>
                <a:off x="143839" y="169090"/>
                <a:ext cx="2952674" cy="140208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defRPr sz="2600">
                    <a:solidFill>
                      <a:schemeClr val="accent1">
                        <a:hueOff val="-12600000"/>
                        <a:satOff val="-40000"/>
                        <a:lumOff val="3921"/>
                      </a:schemeClr>
                    </a:solidFill>
                    <a:latin typeface="Montserrat Bold"/>
                    <a:ea typeface="Montserrat Bold"/>
                    <a:cs typeface="Montserrat Bold"/>
                    <a:sym typeface="Montserrat Bold"/>
                  </a:defRPr>
                </a:lvl1pPr>
              </a:lstStyle>
              <a:p>
                <a:r>
                  <a:t>Real-Time Ransomware Response </a:t>
                </a:r>
              </a:p>
            </p:txBody>
          </p:sp>
        </p:grpSp>
        <p:grpSp>
          <p:nvGrpSpPr>
            <p:cNvPr id="420" name="Rectangle: Rounded Corners 30"/>
            <p:cNvGrpSpPr/>
            <p:nvPr/>
          </p:nvGrpSpPr>
          <p:grpSpPr>
            <a:xfrm>
              <a:off x="4112690" y="2496268"/>
              <a:ext cx="3403289" cy="1740257"/>
              <a:chOff x="0" y="0"/>
              <a:chExt cx="3403288" cy="1740255"/>
            </a:xfrm>
          </p:grpSpPr>
          <p:sp>
            <p:nvSpPr>
              <p:cNvPr id="418" name="Rounded Rectangle"/>
              <p:cNvSpPr/>
              <p:nvPr/>
            </p:nvSpPr>
            <p:spPr>
              <a:xfrm>
                <a:off x="0" y="0"/>
                <a:ext cx="3403289" cy="1740256"/>
              </a:xfrm>
              <a:prstGeom prst="roundRect">
                <a:avLst>
                  <a:gd name="adj" fmla="val 7789"/>
                </a:avLst>
              </a:prstGeom>
              <a:solidFill>
                <a:schemeClr val="accent1">
                  <a:alpha val="5000"/>
                </a:schemeClr>
              </a:solidFill>
              <a:ln w="25400" cap="flat">
                <a:solidFill>
                  <a:schemeClr val="accent1"/>
                </a:solidFill>
                <a:prstDash val="solid"/>
                <a:miter lim="800000"/>
              </a:ln>
              <a:effectLst/>
            </p:spPr>
            <p:txBody>
              <a:bodyPr wrap="square" lIns="91439" tIns="91439" rIns="91439" bIns="91439" numCol="1" anchor="ctr">
                <a:noAutofit/>
              </a:bodyPr>
              <a:lstStyle/>
              <a:p>
                <a:pPr algn="ctr">
                  <a:defRPr>
                    <a:solidFill>
                      <a:schemeClr val="accent1">
                        <a:hueOff val="-12600000"/>
                        <a:satOff val="-40000"/>
                        <a:lumOff val="3921"/>
                      </a:schemeClr>
                    </a:solidFill>
                  </a:defRPr>
                </a:pPr>
                <a:endParaRPr/>
              </a:p>
            </p:txBody>
          </p:sp>
          <p:sp>
            <p:nvSpPr>
              <p:cNvPr id="419" name="Cloud Protection"/>
              <p:cNvSpPr txBox="1"/>
              <p:nvPr/>
            </p:nvSpPr>
            <p:spPr>
              <a:xfrm>
                <a:off x="143839" y="575488"/>
                <a:ext cx="3115610" cy="589280"/>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defRPr sz="2600">
                    <a:solidFill>
                      <a:schemeClr val="accent1">
                        <a:hueOff val="-12600000"/>
                        <a:satOff val="-40000"/>
                        <a:lumOff val="3921"/>
                      </a:schemeClr>
                    </a:solidFill>
                    <a:latin typeface="Montserrat Bold"/>
                    <a:ea typeface="Montserrat Bold"/>
                    <a:cs typeface="Montserrat Bold"/>
                    <a:sym typeface="Montserrat Bold"/>
                  </a:defRPr>
                </a:lvl1pPr>
              </a:lstStyle>
              <a:p>
                <a:r>
                  <a:t>Cloud Protection</a:t>
                </a:r>
              </a:p>
            </p:txBody>
          </p:sp>
        </p:grpSp>
        <p:grpSp>
          <p:nvGrpSpPr>
            <p:cNvPr id="423" name="Rectangle: Rounded Corners 30"/>
            <p:cNvGrpSpPr/>
            <p:nvPr/>
          </p:nvGrpSpPr>
          <p:grpSpPr>
            <a:xfrm>
              <a:off x="604524" y="2496268"/>
              <a:ext cx="3281792" cy="1740257"/>
              <a:chOff x="0" y="0"/>
              <a:chExt cx="3281791" cy="1740255"/>
            </a:xfrm>
          </p:grpSpPr>
          <p:sp>
            <p:nvSpPr>
              <p:cNvPr id="421" name="Rounded Rectangle"/>
              <p:cNvSpPr/>
              <p:nvPr/>
            </p:nvSpPr>
            <p:spPr>
              <a:xfrm>
                <a:off x="0" y="0"/>
                <a:ext cx="3281792" cy="1740256"/>
              </a:xfrm>
              <a:prstGeom prst="roundRect">
                <a:avLst>
                  <a:gd name="adj" fmla="val 7789"/>
                </a:avLst>
              </a:prstGeom>
              <a:solidFill>
                <a:schemeClr val="accent1">
                  <a:alpha val="5000"/>
                </a:schemeClr>
              </a:solidFill>
              <a:ln w="25400" cap="flat">
                <a:solidFill>
                  <a:schemeClr val="accent1"/>
                </a:solidFill>
                <a:prstDash val="solid"/>
                <a:miter lim="800000"/>
              </a:ln>
              <a:effectLst/>
            </p:spPr>
            <p:txBody>
              <a:bodyPr wrap="square" lIns="91439" tIns="91439" rIns="91439" bIns="91439" numCol="1" anchor="ctr">
                <a:noAutofit/>
              </a:bodyPr>
              <a:lstStyle/>
              <a:p>
                <a:pPr algn="ctr">
                  <a:defRPr>
                    <a:solidFill>
                      <a:schemeClr val="accent1">
                        <a:hueOff val="-12600000"/>
                        <a:satOff val="-40000"/>
                        <a:lumOff val="3921"/>
                      </a:schemeClr>
                    </a:solidFill>
                  </a:defRPr>
                </a:pPr>
                <a:endParaRPr/>
              </a:p>
            </p:txBody>
          </p:sp>
          <p:sp>
            <p:nvSpPr>
              <p:cNvPr id="422" name="Endpoint Protection"/>
              <p:cNvSpPr txBox="1"/>
              <p:nvPr/>
            </p:nvSpPr>
            <p:spPr>
              <a:xfrm>
                <a:off x="143839" y="372287"/>
                <a:ext cx="2994114" cy="99568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defRPr sz="2600">
                    <a:solidFill>
                      <a:schemeClr val="accent1">
                        <a:hueOff val="-12600000"/>
                        <a:satOff val="-40000"/>
                        <a:lumOff val="3921"/>
                      </a:schemeClr>
                    </a:solidFill>
                    <a:latin typeface="Montserrat Bold"/>
                    <a:ea typeface="Montserrat Bold"/>
                    <a:cs typeface="Montserrat Bold"/>
                    <a:sym typeface="Montserrat Bold"/>
                  </a:defRPr>
                </a:lvl1pPr>
              </a:lstStyle>
              <a:p>
                <a:r>
                  <a:t>Endpoint Protection</a:t>
                </a:r>
              </a:p>
            </p:txBody>
          </p:sp>
        </p:grpSp>
      </p:grpSp>
      <p:sp>
        <p:nvSpPr>
          <p:cNvPr id="425" name="Title 4"/>
          <p:cNvSpPr txBox="1"/>
          <p:nvPr/>
        </p:nvSpPr>
        <p:spPr>
          <a:xfrm>
            <a:off x="1540541" y="762000"/>
            <a:ext cx="21302918" cy="13639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lnSpc>
                <a:spcPct val="90000"/>
              </a:lnSpc>
              <a:defRPr sz="7600">
                <a:solidFill>
                  <a:schemeClr val="accent1">
                    <a:hueOff val="-12600000"/>
                    <a:satOff val="-40000"/>
                    <a:lumOff val="3921"/>
                  </a:schemeClr>
                </a:solidFill>
                <a:latin typeface="Montserrat Bold"/>
                <a:ea typeface="Montserrat Bold"/>
                <a:cs typeface="Montserrat Bold"/>
                <a:sym typeface="Montserrat Bold"/>
              </a:defRPr>
            </a:lvl1pPr>
          </a:lstStyle>
          <a:p>
            <a:r>
              <a:t>Defensive Security vs Offensive Security</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Rectangle: Rounded Corners 125"/>
          <p:cNvSpPr/>
          <p:nvPr/>
        </p:nvSpPr>
        <p:spPr>
          <a:xfrm>
            <a:off x="932337" y="4443193"/>
            <a:ext cx="4205573" cy="7627995"/>
          </a:xfrm>
          <a:prstGeom prst="roundRect">
            <a:avLst>
              <a:gd name="adj" fmla="val 7789"/>
            </a:avLst>
          </a:prstGeom>
          <a:gradFill>
            <a:gsLst>
              <a:gs pos="0">
                <a:srgbClr val="44546A">
                  <a:alpha val="67000"/>
                </a:srgbClr>
              </a:gs>
              <a:gs pos="99000">
                <a:srgbClr val="94A3B8">
                  <a:alpha val="0"/>
                </a:srgbClr>
              </a:gs>
            </a:gsLst>
            <a:lin ang="5400000"/>
          </a:gradFill>
          <a:ln w="12700">
            <a:miter lim="400000"/>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430" name="Text Placeholder 2"/>
          <p:cNvSpPr txBox="1"/>
          <p:nvPr/>
        </p:nvSpPr>
        <p:spPr>
          <a:xfrm>
            <a:off x="1054999" y="4812651"/>
            <a:ext cx="3971419" cy="614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800" b="1">
                <a:solidFill>
                  <a:schemeClr val="accent1">
                    <a:hueOff val="-12600000"/>
                    <a:satOff val="-40000"/>
                    <a:lumOff val="3921"/>
                  </a:schemeClr>
                </a:solidFill>
                <a:latin typeface="+mj-lt"/>
                <a:ea typeface="+mj-ea"/>
                <a:cs typeface="+mj-cs"/>
                <a:sym typeface="Helvetica"/>
              </a:defRPr>
            </a:lvl1pPr>
          </a:lstStyle>
          <a:p>
            <a:r>
              <a:t>Asset Visibility</a:t>
            </a:r>
          </a:p>
        </p:txBody>
      </p:sp>
      <p:sp>
        <p:nvSpPr>
          <p:cNvPr id="431" name="Rectangle: Rounded Corners 125"/>
          <p:cNvSpPr/>
          <p:nvPr/>
        </p:nvSpPr>
        <p:spPr>
          <a:xfrm>
            <a:off x="14681103" y="4443193"/>
            <a:ext cx="4205573" cy="7627995"/>
          </a:xfrm>
          <a:prstGeom prst="roundRect">
            <a:avLst>
              <a:gd name="adj" fmla="val 7789"/>
            </a:avLst>
          </a:prstGeom>
          <a:gradFill>
            <a:gsLst>
              <a:gs pos="0">
                <a:srgbClr val="44546A">
                  <a:alpha val="67000"/>
                </a:srgbClr>
              </a:gs>
              <a:gs pos="99000">
                <a:srgbClr val="94A3B8">
                  <a:alpha val="0"/>
                </a:srgbClr>
              </a:gs>
            </a:gsLst>
            <a:lin ang="5400000"/>
          </a:gradFill>
          <a:ln w="12700">
            <a:miter lim="400000"/>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432" name="Rectangle: Rounded Corners 125"/>
          <p:cNvSpPr/>
          <p:nvPr/>
        </p:nvSpPr>
        <p:spPr>
          <a:xfrm>
            <a:off x="10098182" y="4443193"/>
            <a:ext cx="4205573" cy="7627995"/>
          </a:xfrm>
          <a:prstGeom prst="roundRect">
            <a:avLst>
              <a:gd name="adj" fmla="val 7789"/>
            </a:avLst>
          </a:prstGeom>
          <a:gradFill>
            <a:gsLst>
              <a:gs pos="0">
                <a:srgbClr val="44546A">
                  <a:alpha val="67000"/>
                </a:srgbClr>
              </a:gs>
              <a:gs pos="99000">
                <a:srgbClr val="94A3B8">
                  <a:alpha val="0"/>
                </a:srgbClr>
              </a:gs>
            </a:gsLst>
            <a:lin ang="5400000"/>
          </a:gradFill>
          <a:ln w="12700">
            <a:miter lim="400000"/>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433" name="Rectangle: Rounded Corners 125"/>
          <p:cNvSpPr/>
          <p:nvPr/>
        </p:nvSpPr>
        <p:spPr>
          <a:xfrm>
            <a:off x="5515259" y="4443193"/>
            <a:ext cx="4205573" cy="7627995"/>
          </a:xfrm>
          <a:prstGeom prst="roundRect">
            <a:avLst>
              <a:gd name="adj" fmla="val 7789"/>
            </a:avLst>
          </a:prstGeom>
          <a:gradFill>
            <a:gsLst>
              <a:gs pos="0">
                <a:srgbClr val="44546A">
                  <a:alpha val="67000"/>
                </a:srgbClr>
              </a:gs>
              <a:gs pos="99000">
                <a:srgbClr val="94A3B8">
                  <a:alpha val="0"/>
                </a:srgbClr>
              </a:gs>
            </a:gsLst>
            <a:lin ang="5400000"/>
          </a:gradFill>
          <a:ln w="12700">
            <a:miter lim="400000"/>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434" name="Rectangle: Rounded Corners 125"/>
          <p:cNvSpPr/>
          <p:nvPr/>
        </p:nvSpPr>
        <p:spPr>
          <a:xfrm>
            <a:off x="19264027" y="4443193"/>
            <a:ext cx="4205573" cy="7627995"/>
          </a:xfrm>
          <a:prstGeom prst="roundRect">
            <a:avLst>
              <a:gd name="adj" fmla="val 7789"/>
            </a:avLst>
          </a:prstGeom>
          <a:gradFill>
            <a:gsLst>
              <a:gs pos="0">
                <a:srgbClr val="44546A">
                  <a:alpha val="67000"/>
                </a:srgbClr>
              </a:gs>
              <a:gs pos="99000">
                <a:srgbClr val="94A3B8">
                  <a:alpha val="0"/>
                </a:srgbClr>
              </a:gs>
            </a:gsLst>
            <a:lin ang="5400000"/>
          </a:gradFill>
          <a:ln w="12700">
            <a:miter lim="400000"/>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435" name="Text Placeholder 2"/>
          <p:cNvSpPr txBox="1"/>
          <p:nvPr/>
        </p:nvSpPr>
        <p:spPr>
          <a:xfrm>
            <a:off x="5586650" y="4812651"/>
            <a:ext cx="4021400" cy="614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800" b="1">
                <a:solidFill>
                  <a:schemeClr val="accent1">
                    <a:hueOff val="-12600000"/>
                    <a:satOff val="-40000"/>
                    <a:lumOff val="3921"/>
                  </a:schemeClr>
                </a:solidFill>
                <a:latin typeface="+mj-lt"/>
                <a:ea typeface="+mj-ea"/>
                <a:cs typeface="+mj-cs"/>
                <a:sym typeface="Helvetica"/>
              </a:defRPr>
            </a:lvl1pPr>
          </a:lstStyle>
          <a:p>
            <a:r>
              <a:t>Network Hardening</a:t>
            </a:r>
          </a:p>
        </p:txBody>
      </p:sp>
      <p:sp>
        <p:nvSpPr>
          <p:cNvPr id="436" name="Text Placeholder 2"/>
          <p:cNvSpPr txBox="1"/>
          <p:nvPr/>
        </p:nvSpPr>
        <p:spPr>
          <a:xfrm>
            <a:off x="19355465" y="4812651"/>
            <a:ext cx="4022695" cy="614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800" b="1">
                <a:solidFill>
                  <a:schemeClr val="accent1">
                    <a:hueOff val="-12600000"/>
                    <a:satOff val="-40000"/>
                    <a:lumOff val="3921"/>
                  </a:schemeClr>
                </a:solidFill>
                <a:latin typeface="+mj-lt"/>
                <a:ea typeface="+mj-ea"/>
                <a:cs typeface="+mj-cs"/>
                <a:sym typeface="Helvetica"/>
              </a:defRPr>
            </a:lvl1pPr>
          </a:lstStyle>
          <a:p>
            <a:r>
              <a:t>Incident Recovery</a:t>
            </a:r>
          </a:p>
        </p:txBody>
      </p:sp>
      <p:sp>
        <p:nvSpPr>
          <p:cNvPr id="437" name="Text Placeholder 2"/>
          <p:cNvSpPr txBox="1"/>
          <p:nvPr/>
        </p:nvSpPr>
        <p:spPr>
          <a:xfrm>
            <a:off x="10189619" y="4812651"/>
            <a:ext cx="4002643" cy="614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800" b="1">
                <a:solidFill>
                  <a:schemeClr val="accent1">
                    <a:hueOff val="-12600000"/>
                    <a:satOff val="-40000"/>
                    <a:lumOff val="3921"/>
                  </a:schemeClr>
                </a:solidFill>
                <a:latin typeface="+mj-lt"/>
                <a:ea typeface="+mj-ea"/>
                <a:cs typeface="+mj-cs"/>
                <a:sym typeface="Helvetica"/>
              </a:defRPr>
            </a:lvl1pPr>
          </a:lstStyle>
          <a:p>
            <a:r>
              <a:t>Threat Detection</a:t>
            </a:r>
          </a:p>
        </p:txBody>
      </p:sp>
      <p:sp>
        <p:nvSpPr>
          <p:cNvPr id="438" name="Text Placeholder 2"/>
          <p:cNvSpPr txBox="1"/>
          <p:nvPr/>
        </p:nvSpPr>
        <p:spPr>
          <a:xfrm>
            <a:off x="14678278" y="4812651"/>
            <a:ext cx="4181327" cy="614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800" b="1">
                <a:solidFill>
                  <a:schemeClr val="accent1">
                    <a:hueOff val="-12600000"/>
                    <a:satOff val="-40000"/>
                    <a:lumOff val="3921"/>
                  </a:schemeClr>
                </a:solidFill>
                <a:latin typeface="+mj-lt"/>
                <a:ea typeface="+mj-ea"/>
                <a:cs typeface="+mj-cs"/>
                <a:sym typeface="Helvetica"/>
              </a:defRPr>
            </a:lvl1pPr>
          </a:lstStyle>
          <a:p>
            <a:r>
              <a:t>Real-Time Response</a:t>
            </a:r>
          </a:p>
        </p:txBody>
      </p:sp>
      <p:sp>
        <p:nvSpPr>
          <p:cNvPr id="439" name="Text Placeholder 2"/>
          <p:cNvSpPr txBox="1"/>
          <p:nvPr/>
        </p:nvSpPr>
        <p:spPr>
          <a:xfrm>
            <a:off x="1054999" y="4019141"/>
            <a:ext cx="3971419" cy="919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4800" b="1">
                <a:solidFill>
                  <a:schemeClr val="accent1">
                    <a:hueOff val="-12600000"/>
                    <a:satOff val="-40000"/>
                    <a:lumOff val="3921"/>
                  </a:schemeClr>
                </a:solidFill>
                <a:latin typeface="+mj-lt"/>
                <a:ea typeface="+mj-ea"/>
                <a:cs typeface="+mj-cs"/>
                <a:sym typeface="Helvetica"/>
              </a:defRPr>
            </a:lvl1pPr>
          </a:lstStyle>
          <a:p>
            <a:r>
              <a:t>1</a:t>
            </a:r>
          </a:p>
        </p:txBody>
      </p:sp>
      <p:sp>
        <p:nvSpPr>
          <p:cNvPr id="440" name="Text Placeholder 2"/>
          <p:cNvSpPr txBox="1"/>
          <p:nvPr/>
        </p:nvSpPr>
        <p:spPr>
          <a:xfrm>
            <a:off x="5606218" y="4019141"/>
            <a:ext cx="3971419" cy="919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4800" b="1">
                <a:solidFill>
                  <a:schemeClr val="accent1">
                    <a:hueOff val="-12600000"/>
                    <a:satOff val="-40000"/>
                    <a:lumOff val="3921"/>
                  </a:schemeClr>
                </a:solidFill>
                <a:latin typeface="+mj-lt"/>
                <a:ea typeface="+mj-ea"/>
                <a:cs typeface="+mj-cs"/>
                <a:sym typeface="Helvetica"/>
              </a:defRPr>
            </a:lvl1pPr>
          </a:lstStyle>
          <a:p>
            <a:r>
              <a:t>2</a:t>
            </a:r>
          </a:p>
        </p:txBody>
      </p:sp>
      <p:sp>
        <p:nvSpPr>
          <p:cNvPr id="441" name="Text Placeholder 2"/>
          <p:cNvSpPr txBox="1"/>
          <p:nvPr/>
        </p:nvSpPr>
        <p:spPr>
          <a:xfrm>
            <a:off x="10198998" y="4019141"/>
            <a:ext cx="3971419" cy="919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4800" b="1">
                <a:solidFill>
                  <a:schemeClr val="accent1">
                    <a:hueOff val="-12600000"/>
                    <a:satOff val="-40000"/>
                    <a:lumOff val="3921"/>
                  </a:schemeClr>
                </a:solidFill>
                <a:latin typeface="+mj-lt"/>
                <a:ea typeface="+mj-ea"/>
                <a:cs typeface="+mj-cs"/>
                <a:sym typeface="Helvetica"/>
              </a:defRPr>
            </a:lvl1pPr>
          </a:lstStyle>
          <a:p>
            <a:r>
              <a:t>3</a:t>
            </a:r>
          </a:p>
        </p:txBody>
      </p:sp>
      <p:sp>
        <p:nvSpPr>
          <p:cNvPr id="442" name="Text Placeholder 2"/>
          <p:cNvSpPr txBox="1"/>
          <p:nvPr/>
        </p:nvSpPr>
        <p:spPr>
          <a:xfrm>
            <a:off x="14791779" y="4019141"/>
            <a:ext cx="3971419" cy="919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4800" b="1">
                <a:solidFill>
                  <a:schemeClr val="accent1">
                    <a:hueOff val="-12600000"/>
                    <a:satOff val="-40000"/>
                    <a:lumOff val="3921"/>
                  </a:schemeClr>
                </a:solidFill>
                <a:latin typeface="+mj-lt"/>
                <a:ea typeface="+mj-ea"/>
                <a:cs typeface="+mj-cs"/>
                <a:sym typeface="Helvetica"/>
              </a:defRPr>
            </a:lvl1pPr>
          </a:lstStyle>
          <a:p>
            <a:r>
              <a:t>4</a:t>
            </a:r>
          </a:p>
        </p:txBody>
      </p:sp>
      <p:sp>
        <p:nvSpPr>
          <p:cNvPr id="443" name="Text Placeholder 2"/>
          <p:cNvSpPr txBox="1"/>
          <p:nvPr/>
        </p:nvSpPr>
        <p:spPr>
          <a:xfrm>
            <a:off x="19363779" y="4019141"/>
            <a:ext cx="3971419" cy="919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4800" b="1">
                <a:solidFill>
                  <a:schemeClr val="accent1">
                    <a:hueOff val="-12600000"/>
                    <a:satOff val="-40000"/>
                    <a:lumOff val="3921"/>
                  </a:schemeClr>
                </a:solidFill>
                <a:latin typeface="+mj-lt"/>
                <a:ea typeface="+mj-ea"/>
                <a:cs typeface="+mj-cs"/>
                <a:sym typeface="Helvetica"/>
              </a:defRPr>
            </a:lvl1pPr>
          </a:lstStyle>
          <a:p>
            <a:r>
              <a:t>5</a:t>
            </a:r>
          </a:p>
        </p:txBody>
      </p:sp>
      <p:sp>
        <p:nvSpPr>
          <p:cNvPr id="444" name="Straight Connector 66"/>
          <p:cNvSpPr/>
          <p:nvPr/>
        </p:nvSpPr>
        <p:spPr>
          <a:xfrm flipH="1">
            <a:off x="19085546" y="4218709"/>
            <a:ext cx="1" cy="8223157"/>
          </a:xfrm>
          <a:prstGeom prst="line">
            <a:avLst/>
          </a:prstGeom>
          <a:ln w="12700">
            <a:solidFill>
              <a:srgbClr val="4A525C"/>
            </a:solidFill>
            <a:prstDash val="dash"/>
            <a:miter/>
          </a:ln>
        </p:spPr>
        <p:txBody>
          <a:bodyPr tIns="91439" bIns="91439"/>
          <a:lstStyle/>
          <a:p>
            <a:endParaRPr/>
          </a:p>
        </p:txBody>
      </p:sp>
      <p:sp>
        <p:nvSpPr>
          <p:cNvPr id="445" name="Rectangle 67"/>
          <p:cNvSpPr txBox="1"/>
          <p:nvPr/>
        </p:nvSpPr>
        <p:spPr>
          <a:xfrm>
            <a:off x="762667" y="3215420"/>
            <a:ext cx="22676452" cy="5511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lnSpc>
                <a:spcPct val="130000"/>
              </a:lnSpc>
              <a:defRPr sz="2400" spc="600">
                <a:solidFill>
                  <a:schemeClr val="accent1">
                    <a:hueOff val="-12600000"/>
                    <a:satOff val="-40000"/>
                    <a:lumOff val="3921"/>
                  </a:schemeClr>
                </a:solidFill>
                <a:latin typeface="Montserrat Regular"/>
                <a:ea typeface="Montserrat Regular"/>
                <a:cs typeface="Montserrat Regular"/>
                <a:sym typeface="Montserrat Regular"/>
              </a:defRPr>
            </a:lvl1pPr>
          </a:lstStyle>
          <a:p>
            <a:r>
              <a:t>COVER THE FIVE MAIN PILLARS OF DEFENSE AND RESILIENCY</a:t>
            </a:r>
          </a:p>
        </p:txBody>
      </p:sp>
      <p:sp>
        <p:nvSpPr>
          <p:cNvPr id="446" name="Rounded Rectangle 71"/>
          <p:cNvSpPr/>
          <p:nvPr/>
        </p:nvSpPr>
        <p:spPr>
          <a:xfrm>
            <a:off x="670555" y="5517622"/>
            <a:ext cx="23103845" cy="694349"/>
          </a:xfrm>
          <a:prstGeom prst="roundRect">
            <a:avLst>
              <a:gd name="adj" fmla="val 16667"/>
            </a:avLst>
          </a:prstGeom>
          <a:solidFill>
            <a:srgbClr val="8AC43F"/>
          </a:solidFill>
          <a:ln w="12700">
            <a:miter lim="400000"/>
          </a:ln>
        </p:spPr>
        <p:txBody>
          <a:bodyPr tIns="91439" bIns="91439" anchor="ctr"/>
          <a:lstStyle/>
          <a:p>
            <a:pPr algn="ctr">
              <a:defRPr>
                <a:solidFill>
                  <a:schemeClr val="accent1">
                    <a:hueOff val="-12600000"/>
                    <a:satOff val="-40000"/>
                    <a:lumOff val="3921"/>
                  </a:schemeClr>
                </a:solidFill>
              </a:defRPr>
            </a:pPr>
            <a:endParaRPr/>
          </a:p>
        </p:txBody>
      </p:sp>
      <p:sp>
        <p:nvSpPr>
          <p:cNvPr id="447" name="Rectangle 72"/>
          <p:cNvSpPr txBox="1"/>
          <p:nvPr/>
        </p:nvSpPr>
        <p:spPr>
          <a:xfrm>
            <a:off x="1054999" y="5595556"/>
            <a:ext cx="3725799" cy="5511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nSpc>
                <a:spcPct val="130000"/>
              </a:lnSpc>
              <a:defRPr sz="2400" spc="600">
                <a:latin typeface="Montserrat Regular"/>
                <a:ea typeface="Montserrat Regular"/>
                <a:cs typeface="Montserrat Regular"/>
                <a:sym typeface="Montserrat Regular"/>
              </a:defRPr>
            </a:lvl1pPr>
          </a:lstStyle>
          <a:p>
            <a:r>
              <a:t>LEFT OF BOOM</a:t>
            </a:r>
          </a:p>
        </p:txBody>
      </p:sp>
      <p:sp>
        <p:nvSpPr>
          <p:cNvPr id="448" name="Rectangle 73"/>
          <p:cNvSpPr txBox="1"/>
          <p:nvPr/>
        </p:nvSpPr>
        <p:spPr>
          <a:xfrm>
            <a:off x="19676884" y="5595556"/>
            <a:ext cx="4204901" cy="5511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nSpc>
                <a:spcPct val="130000"/>
              </a:lnSpc>
              <a:defRPr sz="2400" spc="600">
                <a:latin typeface="Montserrat Regular"/>
                <a:ea typeface="Montserrat Regular"/>
                <a:cs typeface="Montserrat Regular"/>
                <a:sym typeface="Montserrat Regular"/>
              </a:defRPr>
            </a:lvl1pPr>
          </a:lstStyle>
          <a:p>
            <a:r>
              <a:t>RIGHT OF BOOM</a:t>
            </a:r>
          </a:p>
        </p:txBody>
      </p:sp>
      <p:pic>
        <p:nvPicPr>
          <p:cNvPr id="449" name="Graphic 70" descr="Graphic 70"/>
          <p:cNvPicPr>
            <a:picLocks noChangeAspect="1"/>
          </p:cNvPicPr>
          <p:nvPr/>
        </p:nvPicPr>
        <p:blipFill>
          <a:blip r:embed="rId3"/>
          <a:stretch>
            <a:fillRect/>
          </a:stretch>
        </p:blipFill>
        <p:spPr>
          <a:xfrm>
            <a:off x="18764513" y="5555319"/>
            <a:ext cx="639027" cy="639027"/>
          </a:xfrm>
          <a:prstGeom prst="rect">
            <a:avLst/>
          </a:prstGeom>
          <a:ln w="12700">
            <a:miter lim="400000"/>
          </a:ln>
        </p:spPr>
      </p:pic>
      <p:sp>
        <p:nvSpPr>
          <p:cNvPr id="450" name="Rectangle: Rounded Corners 30"/>
          <p:cNvSpPr/>
          <p:nvPr/>
        </p:nvSpPr>
        <p:spPr>
          <a:xfrm>
            <a:off x="14922600" y="6463658"/>
            <a:ext cx="3722583" cy="1267017"/>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451" name="Text Placeholder 2"/>
          <p:cNvSpPr txBox="1"/>
          <p:nvPr/>
        </p:nvSpPr>
        <p:spPr>
          <a:xfrm>
            <a:off x="15014037" y="6883409"/>
            <a:ext cx="3539705" cy="5511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400">
                <a:solidFill>
                  <a:schemeClr val="accent1">
                    <a:hueOff val="-12600000"/>
                    <a:satOff val="-40000"/>
                    <a:lumOff val="3921"/>
                  </a:schemeClr>
                </a:solidFill>
                <a:latin typeface="Montserrat Medium"/>
                <a:ea typeface="Montserrat Medium"/>
                <a:cs typeface="Montserrat Medium"/>
                <a:sym typeface="Montserrat Medium"/>
              </a:defRPr>
            </a:lvl1pPr>
          </a:lstStyle>
          <a:p>
            <a:r>
              <a:t>Live 24/7 Response</a:t>
            </a:r>
          </a:p>
        </p:txBody>
      </p:sp>
      <p:sp>
        <p:nvSpPr>
          <p:cNvPr id="452" name="Rectangle: Rounded Corners 30"/>
          <p:cNvSpPr/>
          <p:nvPr/>
        </p:nvSpPr>
        <p:spPr>
          <a:xfrm>
            <a:off x="14922600" y="7922668"/>
            <a:ext cx="3722583" cy="1267017"/>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453" name="Text Placeholder 2"/>
          <p:cNvSpPr txBox="1"/>
          <p:nvPr/>
        </p:nvSpPr>
        <p:spPr>
          <a:xfrm>
            <a:off x="15014037" y="8183668"/>
            <a:ext cx="3539705" cy="868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200">
                <a:solidFill>
                  <a:schemeClr val="accent1">
                    <a:hueOff val="-12600000"/>
                    <a:satOff val="-40000"/>
                    <a:lumOff val="3921"/>
                  </a:schemeClr>
                </a:solidFill>
                <a:latin typeface="Montserrat Medium"/>
                <a:ea typeface="Montserrat Medium"/>
                <a:cs typeface="Montserrat Medium"/>
                <a:sym typeface="Montserrat Medium"/>
              </a:defRPr>
            </a:lvl1pPr>
          </a:lstStyle>
          <a:p>
            <a:r>
              <a:t>Live 24/7 Response for the Cloud</a:t>
            </a:r>
          </a:p>
        </p:txBody>
      </p:sp>
      <p:sp>
        <p:nvSpPr>
          <p:cNvPr id="454" name="Rectangle: Rounded Corners 30"/>
          <p:cNvSpPr/>
          <p:nvPr/>
        </p:nvSpPr>
        <p:spPr>
          <a:xfrm>
            <a:off x="14922600" y="9386165"/>
            <a:ext cx="3722583" cy="1267017"/>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455" name="Text Placeholder 2"/>
          <p:cNvSpPr txBox="1"/>
          <p:nvPr/>
        </p:nvSpPr>
        <p:spPr>
          <a:xfrm>
            <a:off x="15014037" y="9805916"/>
            <a:ext cx="3539705" cy="5511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400">
                <a:solidFill>
                  <a:schemeClr val="accent1">
                    <a:hueOff val="-12600000"/>
                    <a:satOff val="-40000"/>
                    <a:lumOff val="3921"/>
                  </a:schemeClr>
                </a:solidFill>
                <a:latin typeface="Montserrat Medium"/>
                <a:ea typeface="Montserrat Medium"/>
                <a:cs typeface="Montserrat Medium"/>
                <a:sym typeface="Montserrat Medium"/>
              </a:defRPr>
            </a:lvl1pPr>
          </a:lstStyle>
          <a:p>
            <a:r>
              <a:t>Application Blocking</a:t>
            </a:r>
          </a:p>
        </p:txBody>
      </p:sp>
      <p:sp>
        <p:nvSpPr>
          <p:cNvPr id="456" name="Rectangle: Rounded Corners 30"/>
          <p:cNvSpPr/>
          <p:nvPr/>
        </p:nvSpPr>
        <p:spPr>
          <a:xfrm>
            <a:off x="14922600" y="10841907"/>
            <a:ext cx="3722583" cy="1042415"/>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457" name="Text Placeholder 2"/>
          <p:cNvSpPr txBox="1"/>
          <p:nvPr/>
        </p:nvSpPr>
        <p:spPr>
          <a:xfrm>
            <a:off x="15014037" y="11049746"/>
            <a:ext cx="3539705" cy="5257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200">
                <a:solidFill>
                  <a:schemeClr val="accent1">
                    <a:hueOff val="-12600000"/>
                    <a:satOff val="-40000"/>
                    <a:lumOff val="3921"/>
                  </a:schemeClr>
                </a:solidFill>
                <a:latin typeface="Montserrat Medium"/>
                <a:ea typeface="Montserrat Medium"/>
                <a:cs typeface="Montserrat Medium"/>
                <a:sym typeface="Montserrat Medium"/>
              </a:defRPr>
            </a:lvl1pPr>
          </a:lstStyle>
          <a:p>
            <a:r>
              <a:t>Alert Management</a:t>
            </a:r>
          </a:p>
        </p:txBody>
      </p:sp>
      <p:sp>
        <p:nvSpPr>
          <p:cNvPr id="458" name="Rectangle: Rounded Corners 30"/>
          <p:cNvSpPr/>
          <p:nvPr/>
        </p:nvSpPr>
        <p:spPr>
          <a:xfrm>
            <a:off x="14922600" y="12074353"/>
            <a:ext cx="3722583" cy="1042405"/>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459" name="Text Placeholder 2"/>
          <p:cNvSpPr txBox="1"/>
          <p:nvPr/>
        </p:nvSpPr>
        <p:spPr>
          <a:xfrm>
            <a:off x="14923914" y="12113864"/>
            <a:ext cx="3749159" cy="868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200">
                <a:solidFill>
                  <a:schemeClr val="accent1">
                    <a:hueOff val="-12600000"/>
                    <a:satOff val="-40000"/>
                    <a:lumOff val="3921"/>
                  </a:schemeClr>
                </a:solidFill>
                <a:latin typeface="Montserrat Medium"/>
                <a:ea typeface="Montserrat Medium"/>
                <a:cs typeface="Montserrat Medium"/>
                <a:sym typeface="Montserrat Medium"/>
              </a:defRPr>
            </a:lvl1pPr>
          </a:lstStyle>
          <a:p>
            <a:r>
              <a:t>Real-Time Threat Isolation</a:t>
            </a:r>
          </a:p>
        </p:txBody>
      </p:sp>
      <p:sp>
        <p:nvSpPr>
          <p:cNvPr id="460" name="Rectangle: Rounded Corners 30"/>
          <p:cNvSpPr/>
          <p:nvPr/>
        </p:nvSpPr>
        <p:spPr>
          <a:xfrm>
            <a:off x="1165037" y="6463658"/>
            <a:ext cx="3722584" cy="1267017"/>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461" name="Text Placeholder 2"/>
          <p:cNvSpPr txBox="1"/>
          <p:nvPr/>
        </p:nvSpPr>
        <p:spPr>
          <a:xfrm>
            <a:off x="1256475" y="6662826"/>
            <a:ext cx="3539705" cy="868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200">
                <a:solidFill>
                  <a:schemeClr val="accent1">
                    <a:hueOff val="-12600000"/>
                    <a:satOff val="-40000"/>
                    <a:lumOff val="3921"/>
                  </a:schemeClr>
                </a:solidFill>
                <a:latin typeface="Montserrat Medium"/>
                <a:ea typeface="Montserrat Medium"/>
                <a:cs typeface="Montserrat Medium"/>
                <a:sym typeface="Montserrat Medium"/>
              </a:defRPr>
            </a:lvl1pPr>
          </a:lstStyle>
          <a:p>
            <a:r>
              <a:t>Complete Network Visibility</a:t>
            </a:r>
          </a:p>
        </p:txBody>
      </p:sp>
      <p:sp>
        <p:nvSpPr>
          <p:cNvPr id="462" name="Rectangle: Rounded Corners 30"/>
          <p:cNvSpPr/>
          <p:nvPr/>
        </p:nvSpPr>
        <p:spPr>
          <a:xfrm>
            <a:off x="1141486" y="7922669"/>
            <a:ext cx="3730753" cy="1042415"/>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463" name="Text Placeholder 2"/>
          <p:cNvSpPr txBox="1"/>
          <p:nvPr/>
        </p:nvSpPr>
        <p:spPr>
          <a:xfrm>
            <a:off x="1237010" y="8180986"/>
            <a:ext cx="3539705" cy="5257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200">
                <a:solidFill>
                  <a:schemeClr val="accent1">
                    <a:hueOff val="-12600000"/>
                    <a:satOff val="-40000"/>
                    <a:lumOff val="3921"/>
                  </a:schemeClr>
                </a:solidFill>
                <a:latin typeface="Montserrat Medium"/>
                <a:ea typeface="Montserrat Medium"/>
                <a:cs typeface="Montserrat Medium"/>
                <a:sym typeface="Montserrat Medium"/>
              </a:defRPr>
            </a:lvl1pPr>
          </a:lstStyle>
          <a:p>
            <a:r>
              <a:t>Vulnerability Visibility</a:t>
            </a:r>
          </a:p>
        </p:txBody>
      </p:sp>
      <p:sp>
        <p:nvSpPr>
          <p:cNvPr id="464" name="Rectangle: Rounded Corners 30"/>
          <p:cNvSpPr/>
          <p:nvPr/>
        </p:nvSpPr>
        <p:spPr>
          <a:xfrm>
            <a:off x="5756755" y="6471661"/>
            <a:ext cx="3722584" cy="1267017"/>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465" name="Text Placeholder 2"/>
          <p:cNvSpPr txBox="1"/>
          <p:nvPr/>
        </p:nvSpPr>
        <p:spPr>
          <a:xfrm>
            <a:off x="5848194" y="6829579"/>
            <a:ext cx="3539705" cy="5511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400">
                <a:solidFill>
                  <a:schemeClr val="accent1">
                    <a:hueOff val="-12600000"/>
                    <a:satOff val="-40000"/>
                    <a:lumOff val="3921"/>
                  </a:schemeClr>
                </a:solidFill>
                <a:latin typeface="Montserrat Medium"/>
                <a:ea typeface="Montserrat Medium"/>
                <a:cs typeface="Montserrat Medium"/>
                <a:sym typeface="Montserrat Medium"/>
              </a:defRPr>
            </a:lvl1pPr>
          </a:lstStyle>
          <a:p>
            <a:r>
              <a:t>Cloud Protection</a:t>
            </a:r>
          </a:p>
        </p:txBody>
      </p:sp>
      <p:sp>
        <p:nvSpPr>
          <p:cNvPr id="466" name="Rectangle: Rounded Corners 30"/>
          <p:cNvSpPr/>
          <p:nvPr/>
        </p:nvSpPr>
        <p:spPr>
          <a:xfrm>
            <a:off x="5756755" y="7922735"/>
            <a:ext cx="3722584" cy="1267017"/>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467" name="Text Placeholder 2"/>
          <p:cNvSpPr txBox="1"/>
          <p:nvPr/>
        </p:nvSpPr>
        <p:spPr>
          <a:xfrm>
            <a:off x="5848194" y="8096503"/>
            <a:ext cx="3539705" cy="919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400">
                <a:solidFill>
                  <a:schemeClr val="accent1">
                    <a:hueOff val="-12600000"/>
                    <a:satOff val="-40000"/>
                    <a:lumOff val="3921"/>
                  </a:schemeClr>
                </a:solidFill>
                <a:latin typeface="Montserrat Medium"/>
                <a:ea typeface="Montserrat Medium"/>
                <a:cs typeface="Montserrat Medium"/>
                <a:sym typeface="Montserrat Medium"/>
              </a:defRPr>
            </a:lvl1pPr>
          </a:lstStyle>
          <a:p>
            <a:r>
              <a:t>Compliance Reporting</a:t>
            </a:r>
          </a:p>
        </p:txBody>
      </p:sp>
      <p:sp>
        <p:nvSpPr>
          <p:cNvPr id="468" name="Rectangle: Rounded Corners 30"/>
          <p:cNvSpPr/>
          <p:nvPr/>
        </p:nvSpPr>
        <p:spPr>
          <a:xfrm>
            <a:off x="5756754" y="9379176"/>
            <a:ext cx="3730753" cy="1042415"/>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469" name="Text Placeholder 2"/>
          <p:cNvSpPr txBox="1"/>
          <p:nvPr/>
        </p:nvSpPr>
        <p:spPr>
          <a:xfrm>
            <a:off x="5852278" y="9643843"/>
            <a:ext cx="3539705" cy="5130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marL="457200" indent="-457200" algn="ctr">
              <a:lnSpc>
                <a:spcPct val="90000"/>
              </a:lnSpc>
              <a:spcBef>
                <a:spcPts val="2000"/>
              </a:spcBef>
              <a:defRPr sz="2200">
                <a:solidFill>
                  <a:schemeClr val="accent1">
                    <a:hueOff val="-12600000"/>
                    <a:satOff val="-40000"/>
                    <a:lumOff val="3921"/>
                  </a:schemeClr>
                </a:solidFill>
                <a:latin typeface="Montserrat Regular"/>
                <a:ea typeface="Montserrat Regular"/>
                <a:cs typeface="Montserrat Regular"/>
                <a:sym typeface="Montserrat Regular"/>
              </a:defRPr>
            </a:lvl1pPr>
          </a:lstStyle>
          <a:p>
            <a:r>
              <a:t>Vulnerability Reporting</a:t>
            </a:r>
          </a:p>
        </p:txBody>
      </p:sp>
      <p:sp>
        <p:nvSpPr>
          <p:cNvPr id="470" name="Rectangle: Rounded Corners 30"/>
          <p:cNvSpPr/>
          <p:nvPr/>
        </p:nvSpPr>
        <p:spPr>
          <a:xfrm>
            <a:off x="10350602" y="6463658"/>
            <a:ext cx="3722583" cy="1267017"/>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471" name="Text Placeholder 2"/>
          <p:cNvSpPr txBox="1"/>
          <p:nvPr/>
        </p:nvSpPr>
        <p:spPr>
          <a:xfrm>
            <a:off x="10442039" y="6724661"/>
            <a:ext cx="3539706" cy="868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200">
                <a:solidFill>
                  <a:schemeClr val="accent1">
                    <a:hueOff val="-12600000"/>
                    <a:satOff val="-40000"/>
                    <a:lumOff val="3921"/>
                  </a:schemeClr>
                </a:solidFill>
                <a:latin typeface="Montserrat Medium"/>
                <a:ea typeface="Montserrat Medium"/>
                <a:cs typeface="Montserrat Medium"/>
                <a:sym typeface="Montserrat Medium"/>
              </a:defRPr>
            </a:lvl1pPr>
          </a:lstStyle>
          <a:p>
            <a:r>
              <a:t>Live Detection for On-Premises</a:t>
            </a:r>
          </a:p>
        </p:txBody>
      </p:sp>
      <p:sp>
        <p:nvSpPr>
          <p:cNvPr id="472" name="Rectangle: Rounded Corners 30"/>
          <p:cNvSpPr/>
          <p:nvPr/>
        </p:nvSpPr>
        <p:spPr>
          <a:xfrm>
            <a:off x="10350602" y="7922668"/>
            <a:ext cx="3722583" cy="1267017"/>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473" name="Text Placeholder 2"/>
          <p:cNvSpPr txBox="1"/>
          <p:nvPr/>
        </p:nvSpPr>
        <p:spPr>
          <a:xfrm>
            <a:off x="10442039" y="8183671"/>
            <a:ext cx="3539706" cy="868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200">
                <a:solidFill>
                  <a:schemeClr val="accent1">
                    <a:hueOff val="-12600000"/>
                    <a:satOff val="-40000"/>
                    <a:lumOff val="3921"/>
                  </a:schemeClr>
                </a:solidFill>
                <a:latin typeface="Montserrat Medium"/>
                <a:ea typeface="Montserrat Medium"/>
                <a:cs typeface="Montserrat Medium"/>
                <a:sym typeface="Montserrat Medium"/>
              </a:defRPr>
            </a:lvl1pPr>
          </a:lstStyle>
          <a:p>
            <a:r>
              <a:t>Live Detection in the Cloud</a:t>
            </a:r>
          </a:p>
        </p:txBody>
      </p:sp>
      <p:sp>
        <p:nvSpPr>
          <p:cNvPr id="474" name="Rectangle: Rounded Corners 30"/>
          <p:cNvSpPr/>
          <p:nvPr/>
        </p:nvSpPr>
        <p:spPr>
          <a:xfrm>
            <a:off x="10350602" y="9386165"/>
            <a:ext cx="3722583" cy="1267017"/>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475" name="Text Placeholder 2"/>
          <p:cNvSpPr txBox="1"/>
          <p:nvPr/>
        </p:nvSpPr>
        <p:spPr>
          <a:xfrm>
            <a:off x="10442039" y="9818618"/>
            <a:ext cx="3539706" cy="5257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200">
                <a:solidFill>
                  <a:schemeClr val="accent1">
                    <a:hueOff val="-12600000"/>
                    <a:satOff val="-40000"/>
                    <a:lumOff val="3921"/>
                  </a:schemeClr>
                </a:solidFill>
                <a:latin typeface="Montserrat Medium"/>
                <a:ea typeface="Montserrat Medium"/>
                <a:cs typeface="Montserrat Medium"/>
                <a:sym typeface="Montserrat Medium"/>
              </a:defRPr>
            </a:lvl1pPr>
          </a:lstStyle>
          <a:p>
            <a:r>
              <a:t>Application Protection</a:t>
            </a:r>
          </a:p>
        </p:txBody>
      </p:sp>
      <p:sp>
        <p:nvSpPr>
          <p:cNvPr id="476" name="Rectangle: Rounded Corners 30"/>
          <p:cNvSpPr/>
          <p:nvPr/>
        </p:nvSpPr>
        <p:spPr>
          <a:xfrm>
            <a:off x="10350602" y="10841907"/>
            <a:ext cx="3722583" cy="1042415"/>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477" name="Text Placeholder 2"/>
          <p:cNvSpPr txBox="1"/>
          <p:nvPr/>
        </p:nvSpPr>
        <p:spPr>
          <a:xfrm>
            <a:off x="10442039" y="10917882"/>
            <a:ext cx="3539706" cy="868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200">
                <a:solidFill>
                  <a:schemeClr val="accent1">
                    <a:hueOff val="-12600000"/>
                    <a:satOff val="-40000"/>
                    <a:lumOff val="3921"/>
                  </a:schemeClr>
                </a:solidFill>
                <a:latin typeface="Montserrat Medium"/>
                <a:ea typeface="Montserrat Medium"/>
                <a:cs typeface="Montserrat Medium"/>
                <a:sym typeface="Montserrat Medium"/>
              </a:defRPr>
            </a:lvl1pPr>
          </a:lstStyle>
          <a:p>
            <a:r>
              <a:t>Select Integration Protection</a:t>
            </a:r>
          </a:p>
        </p:txBody>
      </p:sp>
      <p:sp>
        <p:nvSpPr>
          <p:cNvPr id="478" name="Rectangle: Rounded Corners 30"/>
          <p:cNvSpPr/>
          <p:nvPr/>
        </p:nvSpPr>
        <p:spPr>
          <a:xfrm>
            <a:off x="5746970" y="10553473"/>
            <a:ext cx="3750545" cy="957945"/>
          </a:xfrm>
          <a:prstGeom prst="roundRect">
            <a:avLst>
              <a:gd name="adj" fmla="val 7789"/>
            </a:avLst>
          </a:prstGeom>
          <a:solidFill>
            <a:srgbClr val="F3F3F3">
              <a:alpha val="5000"/>
            </a:srgbClr>
          </a:solidFill>
          <a:ln w="25400">
            <a:solidFill>
              <a:srgbClr val="5B6777">
                <a:alpha val="66515"/>
              </a:srgbClr>
            </a:solidFill>
            <a:miter/>
          </a:ln>
        </p:spPr>
        <p:txBody>
          <a:bodyPr tIns="91439" bIns="91439" anchor="ctr"/>
          <a:lstStyle/>
          <a:p>
            <a:pPr algn="ctr">
              <a:defRPr>
                <a:solidFill>
                  <a:schemeClr val="accent1">
                    <a:hueOff val="-12600000"/>
                    <a:satOff val="-40000"/>
                    <a:lumOff val="3921"/>
                  </a:schemeClr>
                </a:solidFill>
                <a:latin typeface="Poppins Regular"/>
                <a:ea typeface="Poppins Regular"/>
                <a:cs typeface="Poppins Regular"/>
                <a:sym typeface="Poppins Regular"/>
              </a:defRPr>
            </a:pPr>
            <a:endParaRPr/>
          </a:p>
        </p:txBody>
      </p:sp>
      <p:sp>
        <p:nvSpPr>
          <p:cNvPr id="479" name="Text Placeholder 2"/>
          <p:cNvSpPr txBox="1"/>
          <p:nvPr/>
        </p:nvSpPr>
        <p:spPr>
          <a:xfrm>
            <a:off x="5865198" y="10633382"/>
            <a:ext cx="3539705" cy="792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spcBef>
                <a:spcPts val="2000"/>
              </a:spcBef>
              <a:defRPr sz="2000">
                <a:solidFill>
                  <a:schemeClr val="accent1">
                    <a:hueOff val="-12600000"/>
                    <a:satOff val="-40000"/>
                    <a:lumOff val="3921"/>
                  </a:schemeClr>
                </a:solidFill>
                <a:latin typeface="Montserrat Medium"/>
                <a:ea typeface="Montserrat Medium"/>
                <a:cs typeface="Montserrat Medium"/>
                <a:sym typeface="Montserrat Medium"/>
              </a:defRPr>
            </a:lvl1pPr>
          </a:lstStyle>
          <a:p>
            <a:r>
              <a:t>Threat Intelligence Reporting</a:t>
            </a:r>
          </a:p>
        </p:txBody>
      </p:sp>
      <p:grpSp>
        <p:nvGrpSpPr>
          <p:cNvPr id="482" name="Rectangle: Rounded Corners 30"/>
          <p:cNvGrpSpPr/>
          <p:nvPr/>
        </p:nvGrpSpPr>
        <p:grpSpPr>
          <a:xfrm>
            <a:off x="19408739" y="6463658"/>
            <a:ext cx="3722583" cy="1267017"/>
            <a:chOff x="0" y="0"/>
            <a:chExt cx="3722582" cy="1267015"/>
          </a:xfrm>
        </p:grpSpPr>
        <p:sp>
          <p:nvSpPr>
            <p:cNvPr id="480" name="Rounded Rectangle"/>
            <p:cNvSpPr/>
            <p:nvPr/>
          </p:nvSpPr>
          <p:spPr>
            <a:xfrm>
              <a:off x="0" y="0"/>
              <a:ext cx="3722583" cy="1267016"/>
            </a:xfrm>
            <a:prstGeom prst="roundRect">
              <a:avLst>
                <a:gd name="adj" fmla="val 7789"/>
              </a:avLst>
            </a:prstGeom>
            <a:solidFill>
              <a:srgbClr val="F3F3F3">
                <a:alpha val="5000"/>
              </a:srgbClr>
            </a:solidFill>
            <a:ln w="25400" cap="flat">
              <a:solidFill>
                <a:srgbClr val="5B6777">
                  <a:alpha val="66515"/>
                </a:srgbClr>
              </a:solidFill>
              <a:prstDash val="solid"/>
              <a:miter lim="800000"/>
            </a:ln>
            <a:effectLst/>
          </p:spPr>
          <p:txBody>
            <a:bodyPr wrap="square" lIns="91439" tIns="91439" rIns="91439" bIns="91439" numCol="1" anchor="ctr">
              <a:noAutofit/>
            </a:bodyPr>
            <a:lstStyle/>
            <a:p>
              <a:pPr algn="ctr">
                <a:spcBef>
                  <a:spcPts val="2000"/>
                </a:spcBef>
                <a:defRPr>
                  <a:solidFill>
                    <a:schemeClr val="accent1">
                      <a:hueOff val="-12600000"/>
                      <a:satOff val="-40000"/>
                      <a:lumOff val="3921"/>
                    </a:schemeClr>
                  </a:solidFill>
                </a:defRPr>
              </a:pPr>
              <a:endParaRPr/>
            </a:p>
          </p:txBody>
        </p:sp>
        <p:sp>
          <p:nvSpPr>
            <p:cNvPr id="481" name="BCDR"/>
            <p:cNvSpPr txBox="1"/>
            <p:nvPr/>
          </p:nvSpPr>
          <p:spPr>
            <a:xfrm>
              <a:off x="133044" y="370618"/>
              <a:ext cx="3456494" cy="52578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spcBef>
                  <a:spcPts val="2000"/>
                </a:spcBef>
                <a:defRPr sz="2200">
                  <a:solidFill>
                    <a:schemeClr val="accent1">
                      <a:hueOff val="-12600000"/>
                      <a:satOff val="-40000"/>
                      <a:lumOff val="3921"/>
                    </a:schemeClr>
                  </a:solidFill>
                  <a:latin typeface="Montserrat Medium"/>
                  <a:ea typeface="Montserrat Medium"/>
                  <a:cs typeface="Montserrat Medium"/>
                  <a:sym typeface="Montserrat Medium"/>
                </a:defRPr>
              </a:lvl1pPr>
            </a:lstStyle>
            <a:p>
              <a:r>
                <a:t>BCDR</a:t>
              </a:r>
            </a:p>
          </p:txBody>
        </p:sp>
      </p:grpSp>
      <p:grpSp>
        <p:nvGrpSpPr>
          <p:cNvPr id="485" name="Rectangle: Rounded Corners 30"/>
          <p:cNvGrpSpPr/>
          <p:nvPr/>
        </p:nvGrpSpPr>
        <p:grpSpPr>
          <a:xfrm>
            <a:off x="19408739" y="7923263"/>
            <a:ext cx="3722583" cy="1267017"/>
            <a:chOff x="0" y="0"/>
            <a:chExt cx="3722582" cy="1267015"/>
          </a:xfrm>
        </p:grpSpPr>
        <p:sp>
          <p:nvSpPr>
            <p:cNvPr id="483" name="Rounded Rectangle"/>
            <p:cNvSpPr/>
            <p:nvPr/>
          </p:nvSpPr>
          <p:spPr>
            <a:xfrm>
              <a:off x="0" y="0"/>
              <a:ext cx="3722583" cy="1267016"/>
            </a:xfrm>
            <a:prstGeom prst="roundRect">
              <a:avLst>
                <a:gd name="adj" fmla="val 7789"/>
              </a:avLst>
            </a:prstGeom>
            <a:solidFill>
              <a:srgbClr val="F3F3F3">
                <a:alpha val="5000"/>
              </a:srgbClr>
            </a:solidFill>
            <a:ln w="25400" cap="flat">
              <a:solidFill>
                <a:srgbClr val="5B6777">
                  <a:alpha val="66515"/>
                </a:srgbClr>
              </a:solidFill>
              <a:prstDash val="solid"/>
              <a:miter lim="800000"/>
            </a:ln>
            <a:effectLst/>
          </p:spPr>
          <p:txBody>
            <a:bodyPr wrap="square" lIns="91439" tIns="91439" rIns="91439" bIns="91439" numCol="1" anchor="ctr">
              <a:noAutofit/>
            </a:bodyPr>
            <a:lstStyle/>
            <a:p>
              <a:pPr algn="ctr">
                <a:spcBef>
                  <a:spcPts val="2000"/>
                </a:spcBef>
                <a:defRPr>
                  <a:solidFill>
                    <a:schemeClr val="accent1">
                      <a:hueOff val="-12600000"/>
                      <a:satOff val="-40000"/>
                      <a:lumOff val="3921"/>
                    </a:schemeClr>
                  </a:solidFill>
                </a:defRPr>
              </a:pPr>
              <a:endParaRPr/>
            </a:p>
          </p:txBody>
        </p:sp>
        <p:sp>
          <p:nvSpPr>
            <p:cNvPr id="484" name="Cyber Insurance"/>
            <p:cNvSpPr txBox="1"/>
            <p:nvPr/>
          </p:nvSpPr>
          <p:spPr>
            <a:xfrm>
              <a:off x="133044" y="370618"/>
              <a:ext cx="3456494" cy="52578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ctr">
                <a:spcBef>
                  <a:spcPts val="2000"/>
                </a:spcBef>
                <a:defRPr sz="2200">
                  <a:solidFill>
                    <a:schemeClr val="accent1">
                      <a:hueOff val="-12600000"/>
                      <a:satOff val="-40000"/>
                      <a:lumOff val="3921"/>
                    </a:schemeClr>
                  </a:solidFill>
                  <a:latin typeface="Montserrat Medium"/>
                  <a:ea typeface="Montserrat Medium"/>
                  <a:cs typeface="Montserrat Medium"/>
                  <a:sym typeface="Montserrat Medium"/>
                </a:defRPr>
              </a:lvl1pPr>
            </a:lstStyle>
            <a:p>
              <a:r>
                <a:t>Cyber Insurance</a:t>
              </a:r>
            </a:p>
          </p:txBody>
        </p:sp>
      </p:grpSp>
      <p:sp>
        <p:nvSpPr>
          <p:cNvPr id="486" name="Title 4"/>
          <p:cNvSpPr txBox="1"/>
          <p:nvPr/>
        </p:nvSpPr>
        <p:spPr>
          <a:xfrm>
            <a:off x="91441" y="1008141"/>
            <a:ext cx="24201121" cy="15417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spcBef>
                <a:spcPts val="800"/>
              </a:spcBef>
              <a:defRPr sz="8800">
                <a:solidFill>
                  <a:schemeClr val="accent1"/>
                </a:solidFill>
                <a:latin typeface="Montserrat Bold"/>
                <a:ea typeface="Montserrat Bold"/>
                <a:cs typeface="Montserrat Bold"/>
                <a:sym typeface="Montserrat Bold"/>
              </a:defRPr>
            </a:lvl1pPr>
          </a:lstStyle>
          <a:p>
            <a:r>
              <a:t>Full Coverage Security Offering</a:t>
            </a:r>
          </a:p>
        </p:txBody>
      </p:sp>
      <p:sp>
        <p:nvSpPr>
          <p:cNvPr id="487" name="Meet The Purpose-Built"/>
          <p:cNvSpPr txBox="1"/>
          <p:nvPr/>
        </p:nvSpPr>
        <p:spPr>
          <a:xfrm>
            <a:off x="8717683" y="463987"/>
            <a:ext cx="6948634" cy="614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spcBef>
                <a:spcPts val="2000"/>
              </a:spcBef>
              <a:defRPr sz="2800" b="1" cap="all" spc="560">
                <a:solidFill>
                  <a:srgbClr val="515E73"/>
                </a:solidFill>
                <a:latin typeface="MontserratRoman-Bold"/>
                <a:ea typeface="MontserratRoman-Bold"/>
                <a:cs typeface="MontserratRoman-Bold"/>
                <a:sym typeface="MontserratRoman-Bold"/>
              </a:defRPr>
            </a:lvl1pPr>
          </a:lstStyle>
          <a:p>
            <a:r>
              <a:t>Meet The Purpose-Built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theme/theme1.xml><?xml version="1.0" encoding="utf-8"?>
<a:theme xmlns:a="http://schemas.openxmlformats.org/drawingml/2006/main" name="Office Theme">
  <a:themeElements>
    <a:clrScheme name="Office Theme">
      <a:dk1>
        <a:srgbClr val="000000"/>
      </a:dk1>
      <a:lt1>
        <a:srgbClr val="1C212E"/>
      </a:lt1>
      <a:dk2>
        <a:srgbClr val="A7A7A7"/>
      </a:dk2>
      <a:lt2>
        <a:srgbClr val="535353"/>
      </a:lt2>
      <a:accent1>
        <a:srgbClr val="F1F5F9"/>
      </a:accent1>
      <a:accent2>
        <a:srgbClr val="2C7579"/>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12600000"/>
            <a:satOff val="-40000"/>
            <a:lumOff val="3921"/>
          </a:schemeClr>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F1F5F9"/>
      </a:accent1>
      <a:accent2>
        <a:srgbClr val="2C7579"/>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12600000"/>
            <a:satOff val="-40000"/>
            <a:lumOff val="3921"/>
          </a:schemeClr>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957DAFBCFD9E49A20B05792BF68182" ma:contentTypeVersion="23" ma:contentTypeDescription="Create a new document." ma:contentTypeScope="" ma:versionID="cb5eaa81972940ed546c4f6f75ddee58">
  <xsd:schema xmlns:xsd="http://www.w3.org/2001/XMLSchema" xmlns:xs="http://www.w3.org/2001/XMLSchema" xmlns:p="http://schemas.microsoft.com/office/2006/metadata/properties" xmlns:ns2="65fcad0c-cd06-4a04-9199-119fdc923077" xmlns:ns3="d03cec04-355a-4ec2-b992-9e1eaa809c0d" targetNamespace="http://schemas.microsoft.com/office/2006/metadata/properties" ma:root="true" ma:fieldsID="0fa649ca60ac549150e803043acb74d7" ns2:_="" ns3:_="">
    <xsd:import namespace="65fcad0c-cd06-4a04-9199-119fdc923077"/>
    <xsd:import namespace="d03cec04-355a-4ec2-b992-9e1eaa809c0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fcad0c-cd06-4a04-9199-119fdc9230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e507ecc-66cd-47ec-8e5e-c1abb3c2b9f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3cec04-355a-4ec2-b992-9e1eaa809c0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06ee2e9-d3cc-4ac3-9a44-782a5594aee4}" ma:internalName="TaxCatchAll" ma:showField="CatchAllData" ma:web="d03cec04-355a-4ec2-b992-9e1eaa809c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5fcad0c-cd06-4a04-9199-119fdc923077">
      <Terms xmlns="http://schemas.microsoft.com/office/infopath/2007/PartnerControls"/>
    </lcf76f155ced4ddcb4097134ff3c332f>
    <TaxCatchAll xmlns="d03cec04-355a-4ec2-b992-9e1eaa809c0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CD102E-676D-4601-B457-9DE745A2D3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fcad0c-cd06-4a04-9199-119fdc923077"/>
    <ds:schemaRef ds:uri="d03cec04-355a-4ec2-b992-9e1eaa809c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68DD53-022C-48CF-AC84-1F3D91356AF4}">
  <ds:schemaRefs>
    <ds:schemaRef ds:uri="http://schemas.microsoft.com/office/infopath/2007/PartnerControls"/>
    <ds:schemaRef ds:uri="http://schemas.microsoft.com/office/2006/documentManagement/types"/>
    <ds:schemaRef ds:uri="http://schemas.openxmlformats.org/package/2006/metadata/core-properties"/>
    <ds:schemaRef ds:uri="http://purl.org/dc/elements/1.1/"/>
    <ds:schemaRef ds:uri="http://www.w3.org/XML/1998/namespace"/>
    <ds:schemaRef ds:uri="65fcad0c-cd06-4a04-9199-119fdc923077"/>
    <ds:schemaRef ds:uri="http://schemas.microsoft.com/office/2006/metadata/properties"/>
    <ds:schemaRef ds:uri="http://purl.org/dc/terms/"/>
    <ds:schemaRef ds:uri="d03cec04-355a-4ec2-b992-9e1eaa809c0d"/>
    <ds:schemaRef ds:uri="http://purl.org/dc/dcmitype/"/>
  </ds:schemaRefs>
</ds:datastoreItem>
</file>

<file path=customXml/itemProps3.xml><?xml version="1.0" encoding="utf-8"?>
<ds:datastoreItem xmlns:ds="http://schemas.openxmlformats.org/officeDocument/2006/customXml" ds:itemID="{0BF7BCDF-3930-4B64-98E0-BDDA5C69D6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TotalTime>
  <Words>1450</Words>
  <Application>Microsoft Macintosh PowerPoint</Application>
  <PresentationFormat>Custom</PresentationFormat>
  <Paragraphs>255</Paragraphs>
  <Slides>13</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Helvetica</vt:lpstr>
      <vt:lpstr>Montserrat Bold</vt:lpstr>
      <vt:lpstr>Montserrat Medium</vt:lpstr>
      <vt:lpstr>Montserrat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Tom Brennan</cp:lastModifiedBy>
  <cp:revision>2</cp:revision>
  <dcterms:modified xsi:type="dcterms:W3CDTF">2026-02-17T23:20:04Z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0x010100AE957DAFBCFD9E49A20B05792BF68182</vt:lpwstr>
  </property>
</Properties>
</file>